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9" r:id="rId2"/>
    <p:sldId id="256" r:id="rId3"/>
    <p:sldId id="260" r:id="rId4"/>
    <p:sldId id="261" r:id="rId5"/>
    <p:sldId id="262" r:id="rId6"/>
    <p:sldId id="263" r:id="rId7"/>
    <p:sldId id="264" r:id="rId8"/>
    <p:sldId id="265" r:id="rId9"/>
    <p:sldId id="266" r:id="rId10"/>
    <p:sldId id="267" r:id="rId11"/>
    <p:sldId id="268" r:id="rId12"/>
    <p:sldId id="269" r:id="rId13"/>
    <p:sldId id="285" r:id="rId14"/>
    <p:sldId id="286" r:id="rId15"/>
    <p:sldId id="270" r:id="rId16"/>
    <p:sldId id="271" r:id="rId17"/>
    <p:sldId id="287" r:id="rId18"/>
    <p:sldId id="288" r:id="rId19"/>
    <p:sldId id="289" r:id="rId20"/>
    <p:sldId id="284" r:id="rId21"/>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6"/>
  <p:clrMru>
    <a:srgbClr val="422C16"/>
    <a:srgbClr val="0C788E"/>
    <a:srgbClr val="006666"/>
    <a:srgbClr val="0099CC"/>
    <a:srgbClr val="660066"/>
    <a:srgbClr val="660033"/>
    <a:srgbClr val="1C1C1C"/>
    <a:srgbClr val="000066"/>
  </p:clrMru>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323" autoAdjust="0"/>
    <p:restoredTop sz="94652" autoAdjust="0"/>
  </p:normalViewPr>
  <p:slideViewPr>
    <p:cSldViewPr>
      <p:cViewPr varScale="1">
        <p:scale>
          <a:sx n="66" d="100"/>
          <a:sy n="66" d="100"/>
        </p:scale>
        <p:origin x="-113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2A93BD9-4AB6-486F-9AC7-A99C339493F3}" type="datetimeFigureOut">
              <a:rPr lang="en-US" smtClean="0"/>
              <a:pPr/>
              <a:t>11/11/2012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05B7258-566C-44E3-9A2A-135359D6EC46}"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07DE16-C896-4098-B03B-E5EB48EDCB4B}" type="datetimeFigureOut">
              <a:rPr lang="en-US" smtClean="0"/>
              <a:pPr/>
              <a:t>11/11/2012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DCC7EB-5A0A-4382-ADB6-F72E48CFBCE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F0F7E8-AE41-45E7-878F-FD4F220AC2B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F0F7E8-AE41-45E7-878F-FD4F220AC2BC}"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30553716-F6ED-4B2C-9DA1-A3230419736C}" type="slidenum">
              <a:rPr lang="es-ES"/>
              <a:pPr/>
              <a:t>‹#›</a:t>
            </a:fld>
            <a:endParaRPr lang="es-E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74D12A6F-D7BE-40E9-8D91-5465FD638CEB}" type="slidenum">
              <a:rPr lang="es-ES"/>
              <a:pPr/>
              <a:t>‹#›</a:t>
            </a:fld>
            <a:endParaRPr lang="es-ES"/>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0F786513-C0BC-4937-BC66-9E899EE1E071}" type="slidenum">
              <a:rPr lang="es-ES"/>
              <a:pPr/>
              <a:t>‹#›</a:t>
            </a:fld>
            <a:endParaRPr lang="es-ES"/>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29D09159-7101-4CA0-865E-7DB965B76B74}" type="slidenum">
              <a:rPr lang="es-ES"/>
              <a:pPr/>
              <a:t>‹#›</a:t>
            </a:fld>
            <a:endParaRPr lang="es-ES"/>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s-ES"/>
          </a:p>
        </p:txBody>
      </p:sp>
      <p:sp>
        <p:nvSpPr>
          <p:cNvPr id="8" name="Footer Placeholder 7"/>
          <p:cNvSpPr>
            <a:spLocks noGrp="1"/>
          </p:cNvSpPr>
          <p:nvPr>
            <p:ph type="ftr" sz="quarter" idx="11"/>
          </p:nvPr>
        </p:nvSpPr>
        <p:spPr/>
        <p:txBody>
          <a:bodyPr/>
          <a:lstStyle>
            <a:lvl1pPr>
              <a:defRPr/>
            </a:lvl1pPr>
          </a:lstStyle>
          <a:p>
            <a:endParaRPr lang="es-ES"/>
          </a:p>
        </p:txBody>
      </p:sp>
      <p:sp>
        <p:nvSpPr>
          <p:cNvPr id="9" name="Slide Number Placeholder 8"/>
          <p:cNvSpPr>
            <a:spLocks noGrp="1"/>
          </p:cNvSpPr>
          <p:nvPr>
            <p:ph type="sldNum" sz="quarter" idx="12"/>
          </p:nvPr>
        </p:nvSpPr>
        <p:spPr/>
        <p:txBody>
          <a:bodyPr/>
          <a:lstStyle>
            <a:lvl1pPr>
              <a:defRPr/>
            </a:lvl1pPr>
          </a:lstStyle>
          <a:p>
            <a:fld id="{128565AF-EEAC-410F-A916-B13C7DCF361D}" type="slidenum">
              <a:rPr lang="es-ES"/>
              <a:pPr/>
              <a:t>‹#›</a:t>
            </a:fld>
            <a:endParaRPr lang="es-ES"/>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s-ES"/>
          </a:p>
        </p:txBody>
      </p:sp>
      <p:sp>
        <p:nvSpPr>
          <p:cNvPr id="4" name="Footer Placeholder 3"/>
          <p:cNvSpPr>
            <a:spLocks noGrp="1"/>
          </p:cNvSpPr>
          <p:nvPr>
            <p:ph type="ftr" sz="quarter" idx="11"/>
          </p:nvPr>
        </p:nvSpPr>
        <p:spPr/>
        <p:txBody>
          <a:bodyPr/>
          <a:lstStyle>
            <a:lvl1pPr>
              <a:defRPr/>
            </a:lvl1pPr>
          </a:lstStyle>
          <a:p>
            <a:endParaRPr lang="es-ES"/>
          </a:p>
        </p:txBody>
      </p:sp>
      <p:sp>
        <p:nvSpPr>
          <p:cNvPr id="5" name="Slide Number Placeholder 4"/>
          <p:cNvSpPr>
            <a:spLocks noGrp="1"/>
          </p:cNvSpPr>
          <p:nvPr>
            <p:ph type="sldNum" sz="quarter" idx="12"/>
          </p:nvPr>
        </p:nvSpPr>
        <p:spPr/>
        <p:txBody>
          <a:bodyPr/>
          <a:lstStyle>
            <a:lvl1pPr>
              <a:defRPr/>
            </a:lvl1pPr>
          </a:lstStyle>
          <a:p>
            <a:fld id="{20F60C63-A2D8-4220-94B1-263B9AEEC03E}" type="slidenum">
              <a:rPr lang="es-ES"/>
              <a:pPr/>
              <a:t>‹#›</a:t>
            </a:fld>
            <a:endParaRPr lang="es-ES"/>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p>
        </p:txBody>
      </p:sp>
      <p:sp>
        <p:nvSpPr>
          <p:cNvPr id="3" name="Footer Placeholder 2"/>
          <p:cNvSpPr>
            <a:spLocks noGrp="1"/>
          </p:cNvSpPr>
          <p:nvPr>
            <p:ph type="ftr" sz="quarter" idx="11"/>
          </p:nvPr>
        </p:nvSpPr>
        <p:spPr/>
        <p:txBody>
          <a:bodyPr/>
          <a:lstStyle>
            <a:lvl1pPr>
              <a:defRPr/>
            </a:lvl1pPr>
          </a:lstStyle>
          <a:p>
            <a:endParaRPr lang="es-ES"/>
          </a:p>
        </p:txBody>
      </p:sp>
      <p:sp>
        <p:nvSpPr>
          <p:cNvPr id="4" name="Slide Number Placeholder 3"/>
          <p:cNvSpPr>
            <a:spLocks noGrp="1"/>
          </p:cNvSpPr>
          <p:nvPr>
            <p:ph type="sldNum" sz="quarter" idx="12"/>
          </p:nvPr>
        </p:nvSpPr>
        <p:spPr/>
        <p:txBody>
          <a:bodyPr/>
          <a:lstStyle>
            <a:lvl1pPr>
              <a:defRPr/>
            </a:lvl1pPr>
          </a:lstStyle>
          <a:p>
            <a:fld id="{ED44A07D-1983-448F-A410-E838C9E99B0F}" type="slidenum">
              <a:rPr lang="es-ES"/>
              <a:pPr/>
              <a:t>‹#›</a:t>
            </a:fld>
            <a:endParaRPr lang="es-ES"/>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80D7A195-C318-4B93-9EE5-6930AC627ED3}" type="slidenum">
              <a:rPr lang="es-ES"/>
              <a:pPr/>
              <a:t>‹#›</a:t>
            </a:fld>
            <a:endParaRPr lang="es-ES"/>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90518331-144E-4921-AB95-1C0555746869}" type="slidenum">
              <a:rPr lang="es-ES"/>
              <a:pPr/>
              <a:t>‹#›</a:t>
            </a:fld>
            <a:endParaRPr lang="es-ES"/>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4FC2C650-F2F2-4E6F-9F86-EBE1F9DC85AC}" type="slidenum">
              <a:rPr lang="es-ES"/>
              <a:pPr/>
              <a:t>‹#›</a:t>
            </a:fld>
            <a:endParaRPr lang="es-ES"/>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F2292A81-B5A6-41F2-9EEC-892A1F52E8FC}" type="slidenum">
              <a:rPr lang="es-ES"/>
              <a:pPr/>
              <a:t>‹#›</a:t>
            </a:fld>
            <a:endParaRPr lang="es-E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email"/>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5A2B033-0983-4C66-BE33-29F9D0507B5D}" type="slidenum">
              <a:rPr lang="es-ES"/>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hf sldNum="0"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l_fi" descr="http://mashuri.info/wp-content/uploads/2011/07/Bismillahirrahmanirrahim.png"/>
          <p:cNvPicPr/>
          <p:nvPr/>
        </p:nvPicPr>
        <p:blipFill>
          <a:blip r:embed="rId3" cstate="print">
            <a:duotone>
              <a:prstClr val="black"/>
              <a:srgbClr val="FFC000">
                <a:tint val="45000"/>
                <a:satMod val="400000"/>
              </a:srgbClr>
            </a:duotone>
          </a:blip>
          <a:srcRect/>
          <a:stretch>
            <a:fillRect/>
          </a:stretch>
        </p:blipFill>
        <p:spPr bwMode="auto">
          <a:xfrm>
            <a:off x="1295400" y="2286000"/>
            <a:ext cx="6583997" cy="1626781"/>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70" decel="100000"/>
                                        <p:tgtEl>
                                          <p:spTgt spid="20"/>
                                        </p:tgtEl>
                                      </p:cBhvr>
                                    </p:animEffect>
                                    <p:animScale>
                                      <p:cBhvr>
                                        <p:cTn id="8" dur="770" decel="100000"/>
                                        <p:tgtEl>
                                          <p:spTgt spid="20"/>
                                        </p:tgtEl>
                                      </p:cBhvr>
                                      <p:from x="10000" y="10000"/>
                                      <p:to x="200000" y="450000"/>
                                    </p:animScale>
                                    <p:animScale>
                                      <p:cBhvr>
                                        <p:cTn id="9" dur="1230" accel="100000" fill="hold">
                                          <p:stCondLst>
                                            <p:cond delay="770"/>
                                          </p:stCondLst>
                                        </p:cTn>
                                        <p:tgtEl>
                                          <p:spTgt spid="20"/>
                                        </p:tgtEl>
                                      </p:cBhvr>
                                      <p:from x="200000" y="450000"/>
                                      <p:to x="100000" y="100000"/>
                                    </p:animScale>
                                    <p:set>
                                      <p:cBhvr>
                                        <p:cTn id="10" dur="770" fill="hold"/>
                                        <p:tgtEl>
                                          <p:spTgt spid="20"/>
                                        </p:tgtEl>
                                        <p:attrNameLst>
                                          <p:attrName>ppt_x</p:attrName>
                                        </p:attrNameLst>
                                      </p:cBhvr>
                                      <p:to>
                                        <p:strVal val="(0.5)"/>
                                      </p:to>
                                    </p:set>
                                    <p:anim from="(0.5)" to="(#ppt_x)" calcmode="lin" valueType="num">
                                      <p:cBhvr>
                                        <p:cTn id="11" dur="1230" accel="100000" fill="hold">
                                          <p:stCondLst>
                                            <p:cond delay="770"/>
                                          </p:stCondLst>
                                        </p:cTn>
                                        <p:tgtEl>
                                          <p:spTgt spid="20"/>
                                        </p:tgtEl>
                                        <p:attrNameLst>
                                          <p:attrName>ppt_x</p:attrName>
                                        </p:attrNameLst>
                                      </p:cBhvr>
                                    </p:anim>
                                    <p:set>
                                      <p:cBhvr>
                                        <p:cTn id="12" dur="770" fill="hold"/>
                                        <p:tgtEl>
                                          <p:spTgt spid="20"/>
                                        </p:tgtEl>
                                        <p:attrNameLst>
                                          <p:attrName>ppt_y</p:attrName>
                                        </p:attrNameLst>
                                      </p:cBhvr>
                                      <p:to>
                                        <p:strVal val="(#ppt_y+0.4)"/>
                                      </p:to>
                                    </p:set>
                                    <p:anim from="(#ppt_y+0.4)" to="(#ppt_y)" calcmode="lin" valueType="num">
                                      <p:cBhvr>
                                        <p:cTn id="13" dur="1230" accel="100000" fill="hold">
                                          <p:stCondLst>
                                            <p:cond delay="770"/>
                                          </p:stCondLst>
                                        </p:cTn>
                                        <p:tgtEl>
                                          <p:spTgt spid="20"/>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email"/>
          <a:srcRect/>
          <a:stretch>
            <a:fillRect/>
          </a:stretch>
        </a:blipFill>
        <a:effectLst/>
      </p:bgPr>
    </p:bg>
    <p:spTree>
      <p:nvGrpSpPr>
        <p:cNvPr id="1" name=""/>
        <p:cNvGrpSpPr/>
        <p:nvPr/>
      </p:nvGrpSpPr>
      <p:grpSpPr>
        <a:xfrm>
          <a:off x="0" y="0"/>
          <a:ext cx="0" cy="0"/>
          <a:chOff x="0" y="0"/>
          <a:chExt cx="0" cy="0"/>
        </a:xfrm>
      </p:grpSpPr>
      <p:sp>
        <p:nvSpPr>
          <p:cNvPr id="2198" name="Rectangle 150"/>
          <p:cNvSpPr>
            <a:spLocks noGrp="1" noChangeArrowheads="1"/>
          </p:cNvSpPr>
          <p:nvPr>
            <p:ph type="ctrTitle"/>
          </p:nvPr>
        </p:nvSpPr>
        <p:spPr>
          <a:xfrm>
            <a:off x="468313" y="4797425"/>
            <a:ext cx="5688012" cy="647700"/>
          </a:xfrm>
        </p:spPr>
        <p:txBody>
          <a:bodyPr/>
          <a:lstStyle/>
          <a:p>
            <a:pPr algn="l"/>
            <a:r>
              <a:rPr lang="es-UY" sz="5400" dirty="0" err="1" smtClean="0">
                <a:solidFill>
                  <a:srgbClr val="000066"/>
                </a:solidFill>
              </a:rPr>
              <a:t>Surah</a:t>
            </a:r>
            <a:r>
              <a:rPr lang="es-UY" sz="5400" dirty="0" smtClean="0">
                <a:solidFill>
                  <a:srgbClr val="000066"/>
                </a:solidFill>
              </a:rPr>
              <a:t> Al </a:t>
            </a:r>
            <a:r>
              <a:rPr lang="es-UY" sz="5400" dirty="0" err="1" smtClean="0">
                <a:solidFill>
                  <a:srgbClr val="000066"/>
                </a:solidFill>
              </a:rPr>
              <a:t>Baqarah</a:t>
            </a:r>
            <a:endParaRPr lang="es-ES" sz="5400" dirty="0">
              <a:solidFill>
                <a:srgbClr val="000066"/>
              </a:solidFill>
            </a:endParaRPr>
          </a:p>
        </p:txBody>
      </p:sp>
      <p:sp>
        <p:nvSpPr>
          <p:cNvPr id="2216" name="Rectangle 168"/>
          <p:cNvSpPr>
            <a:spLocks noChangeArrowheads="1"/>
          </p:cNvSpPr>
          <p:nvPr/>
        </p:nvSpPr>
        <p:spPr bwMode="auto">
          <a:xfrm>
            <a:off x="468313" y="5516563"/>
            <a:ext cx="5688012" cy="647700"/>
          </a:xfrm>
          <a:prstGeom prst="rect">
            <a:avLst/>
          </a:prstGeom>
          <a:noFill/>
          <a:ln w="9525">
            <a:noFill/>
            <a:miter lim="800000"/>
            <a:headEnd/>
            <a:tailEnd/>
          </a:ln>
          <a:effectLst/>
        </p:spPr>
        <p:txBody>
          <a:bodyPr anchor="ctr"/>
          <a:lstStyle/>
          <a:p>
            <a:r>
              <a:rPr lang="es-UY" sz="3200" dirty="0" err="1" smtClean="0">
                <a:solidFill>
                  <a:srgbClr val="000066"/>
                </a:solidFill>
              </a:rPr>
              <a:t>Class</a:t>
            </a:r>
            <a:r>
              <a:rPr lang="es-UY" sz="3200" dirty="0" smtClean="0">
                <a:solidFill>
                  <a:srgbClr val="000066"/>
                </a:solidFill>
              </a:rPr>
              <a:t> notes</a:t>
            </a:r>
            <a:endParaRPr lang="es-ES" sz="3200" dirty="0">
              <a:solidFill>
                <a:srgbClr val="000066"/>
              </a:solidFill>
            </a:endParaRPr>
          </a:p>
        </p:txBody>
      </p:sp>
      <p:sp>
        <p:nvSpPr>
          <p:cNvPr id="8" name="Rectangle 7"/>
          <p:cNvSpPr/>
          <p:nvPr/>
        </p:nvSpPr>
        <p:spPr>
          <a:xfrm>
            <a:off x="6572264" y="214290"/>
            <a:ext cx="2262158" cy="923330"/>
          </a:xfrm>
          <a:prstGeom prst="rect">
            <a:avLst/>
          </a:prstGeom>
          <a:noFill/>
        </p:spPr>
        <p:txBody>
          <a:bodyPr wrap="none" lIns="91440" tIns="45720" rIns="91440" bIns="45720">
            <a:spAutoFit/>
          </a:bodyPr>
          <a:lstStyle/>
          <a:p>
            <a:pPr algn="ctr"/>
            <a:r>
              <a:rPr lang="en-US" sz="5400" b="1" cap="none" spc="0"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Juzz</a:t>
            </a: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1</a:t>
            </a:r>
            <a:endParaRPr lang="en-US"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11" name="TextBox 10"/>
          <p:cNvSpPr txBox="1"/>
          <p:nvPr/>
        </p:nvSpPr>
        <p:spPr>
          <a:xfrm>
            <a:off x="7572396" y="6488668"/>
            <a:ext cx="1571604"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dirty="0" smtClean="0">
                <a:solidFill>
                  <a:srgbClr val="FFFF00"/>
                </a:solidFill>
              </a:rPr>
              <a:t>Verses 49-59</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3" name="Rectangle 5"/>
          <p:cNvSpPr>
            <a:spLocks noChangeArrowheads="1"/>
          </p:cNvSpPr>
          <p:nvPr/>
        </p:nvSpPr>
        <p:spPr bwMode="auto">
          <a:xfrm>
            <a:off x="0" y="1114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Box 11"/>
          <p:cNvSpPr txBox="1"/>
          <p:nvPr/>
        </p:nvSpPr>
        <p:spPr>
          <a:xfrm>
            <a:off x="304800" y="357166"/>
            <a:ext cx="8610600" cy="624786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u="sng" dirty="0" smtClean="0">
                <a:solidFill>
                  <a:schemeClr val="tx1"/>
                </a:solidFill>
              </a:rPr>
              <a:t>Al </a:t>
            </a:r>
            <a:r>
              <a:rPr lang="en-US" sz="2400" b="1" u="sng" dirty="0" err="1" smtClean="0">
                <a:solidFill>
                  <a:schemeClr val="tx1"/>
                </a:solidFill>
              </a:rPr>
              <a:t>Baqarah</a:t>
            </a:r>
            <a:r>
              <a:rPr lang="en-US" sz="2400" b="1" u="sng" dirty="0" smtClean="0">
                <a:solidFill>
                  <a:schemeClr val="tx1"/>
                </a:solidFill>
              </a:rPr>
              <a:t> Ayah 49-59</a:t>
            </a:r>
          </a:p>
          <a:p>
            <a:pPr algn="ctr"/>
            <a:endParaRPr lang="en-US" sz="2400" dirty="0" smtClean="0">
              <a:solidFill>
                <a:srgbClr val="FF0000"/>
              </a:solidFill>
            </a:endParaRPr>
          </a:p>
          <a:p>
            <a:r>
              <a:rPr lang="en-US" sz="2200" dirty="0" smtClean="0">
                <a:solidFill>
                  <a:schemeClr val="tx1"/>
                </a:solidFill>
              </a:rPr>
              <a:t>In the following verses we will come to know more about the blessings, attitude, trials and punishments of </a:t>
            </a:r>
            <a:r>
              <a:rPr lang="en-US" sz="2200" dirty="0" err="1" smtClean="0">
                <a:solidFill>
                  <a:schemeClr val="tx1"/>
                </a:solidFill>
              </a:rPr>
              <a:t>Bani</a:t>
            </a:r>
            <a:r>
              <a:rPr lang="en-US" sz="2200" dirty="0" smtClean="0">
                <a:solidFill>
                  <a:schemeClr val="tx1"/>
                </a:solidFill>
              </a:rPr>
              <a:t> Israel.</a:t>
            </a:r>
          </a:p>
          <a:p>
            <a:endParaRPr lang="en-US" sz="2200" dirty="0" smtClean="0">
              <a:solidFill>
                <a:schemeClr val="tx1"/>
              </a:solidFill>
            </a:endParaRPr>
          </a:p>
          <a:p>
            <a:r>
              <a:rPr lang="en-US" sz="2200" dirty="0" err="1" smtClean="0">
                <a:solidFill>
                  <a:schemeClr val="tx1"/>
                </a:solidFill>
              </a:rPr>
              <a:t>Bani</a:t>
            </a:r>
            <a:r>
              <a:rPr lang="en-US" sz="2200" dirty="0" smtClean="0">
                <a:solidFill>
                  <a:schemeClr val="tx1"/>
                </a:solidFill>
              </a:rPr>
              <a:t> Israel were the children of Prophet </a:t>
            </a:r>
            <a:r>
              <a:rPr lang="en-US" sz="2200" dirty="0" err="1" smtClean="0">
                <a:solidFill>
                  <a:schemeClr val="tx1"/>
                </a:solidFill>
              </a:rPr>
              <a:t>Yaqub</a:t>
            </a:r>
            <a:r>
              <a:rPr lang="en-US" sz="2200" dirty="0" smtClean="0">
                <a:solidFill>
                  <a:schemeClr val="tx1"/>
                </a:solidFill>
              </a:rPr>
              <a:t>. Prophet </a:t>
            </a:r>
            <a:r>
              <a:rPr lang="en-US" sz="2200" dirty="0" err="1" smtClean="0">
                <a:solidFill>
                  <a:schemeClr val="tx1"/>
                </a:solidFill>
              </a:rPr>
              <a:t>Yaqub</a:t>
            </a:r>
            <a:r>
              <a:rPr lang="en-US" sz="2200" dirty="0" smtClean="0">
                <a:solidFill>
                  <a:schemeClr val="tx1"/>
                </a:solidFill>
              </a:rPr>
              <a:t> had 12 sons. His eldest son was </a:t>
            </a:r>
            <a:r>
              <a:rPr lang="en-US" sz="2200" dirty="0" err="1" smtClean="0">
                <a:solidFill>
                  <a:schemeClr val="tx1"/>
                </a:solidFill>
              </a:rPr>
              <a:t>Yahuda</a:t>
            </a:r>
            <a:r>
              <a:rPr lang="en-US" sz="2200" dirty="0" smtClean="0">
                <a:solidFill>
                  <a:schemeClr val="tx1"/>
                </a:solidFill>
              </a:rPr>
              <a:t> and Bin </a:t>
            </a:r>
            <a:r>
              <a:rPr lang="en-US" sz="2200" dirty="0" err="1" smtClean="0">
                <a:solidFill>
                  <a:schemeClr val="tx1"/>
                </a:solidFill>
              </a:rPr>
              <a:t>Yameen</a:t>
            </a:r>
            <a:r>
              <a:rPr lang="en-US" sz="2200" dirty="0" smtClean="0">
                <a:solidFill>
                  <a:schemeClr val="tx1"/>
                </a:solidFill>
              </a:rPr>
              <a:t> was his youngest son. Prophet Yusuf was also the son of Prophet </a:t>
            </a:r>
            <a:r>
              <a:rPr lang="en-US" sz="2200" dirty="0" err="1" smtClean="0">
                <a:solidFill>
                  <a:schemeClr val="tx1"/>
                </a:solidFill>
              </a:rPr>
              <a:t>Yaqub</a:t>
            </a:r>
            <a:r>
              <a:rPr lang="en-US" sz="2200" dirty="0" smtClean="0">
                <a:solidFill>
                  <a:schemeClr val="tx1"/>
                </a:solidFill>
              </a:rPr>
              <a:t>.</a:t>
            </a:r>
          </a:p>
          <a:p>
            <a:r>
              <a:rPr lang="en-US" sz="2200" dirty="0" smtClean="0">
                <a:solidFill>
                  <a:schemeClr val="tx1"/>
                </a:solidFill>
              </a:rPr>
              <a:t>Prophet </a:t>
            </a:r>
            <a:r>
              <a:rPr lang="en-US" sz="2200" dirty="0" err="1" smtClean="0">
                <a:solidFill>
                  <a:schemeClr val="tx1"/>
                </a:solidFill>
              </a:rPr>
              <a:t>Yaqub</a:t>
            </a:r>
            <a:r>
              <a:rPr lang="en-US" sz="2200" dirty="0" smtClean="0">
                <a:solidFill>
                  <a:schemeClr val="tx1"/>
                </a:solidFill>
              </a:rPr>
              <a:t> was from </a:t>
            </a:r>
            <a:r>
              <a:rPr lang="en-US" sz="2200" dirty="0" err="1" smtClean="0">
                <a:solidFill>
                  <a:schemeClr val="tx1"/>
                </a:solidFill>
              </a:rPr>
              <a:t>Kinaan</a:t>
            </a:r>
            <a:r>
              <a:rPr lang="en-US" sz="2200" dirty="0" smtClean="0">
                <a:solidFill>
                  <a:schemeClr val="tx1"/>
                </a:solidFill>
              </a:rPr>
              <a:t> (Palestine). He reached Egypt because of his son Prophet Yusuf. </a:t>
            </a:r>
            <a:r>
              <a:rPr lang="en-US" sz="2200" dirty="0" err="1" smtClean="0">
                <a:solidFill>
                  <a:schemeClr val="tx1"/>
                </a:solidFill>
              </a:rPr>
              <a:t>Bani</a:t>
            </a:r>
            <a:r>
              <a:rPr lang="en-US" sz="2200" dirty="0" smtClean="0">
                <a:solidFill>
                  <a:schemeClr val="tx1"/>
                </a:solidFill>
              </a:rPr>
              <a:t> Israel moved to Egypt with him. They lived a prosperous life in Egypt for many years. After many years a king of Egypt, who loved to construct buildings enslaved them. </a:t>
            </a:r>
            <a:r>
              <a:rPr lang="en-US" sz="2200" dirty="0" err="1" smtClean="0">
                <a:solidFill>
                  <a:schemeClr val="tx1"/>
                </a:solidFill>
              </a:rPr>
              <a:t>Bani</a:t>
            </a:r>
            <a:r>
              <a:rPr lang="en-US" sz="2200" dirty="0" smtClean="0">
                <a:solidFill>
                  <a:schemeClr val="tx1"/>
                </a:solidFill>
              </a:rPr>
              <a:t> Israel had become corrupted and weak, their </a:t>
            </a:r>
            <a:r>
              <a:rPr lang="en-US" sz="2200" dirty="0" err="1" smtClean="0">
                <a:solidFill>
                  <a:schemeClr val="tx1"/>
                </a:solidFill>
              </a:rPr>
              <a:t>iman</a:t>
            </a:r>
            <a:r>
              <a:rPr lang="en-US" sz="2200" dirty="0" smtClean="0">
                <a:solidFill>
                  <a:schemeClr val="tx1"/>
                </a:solidFill>
              </a:rPr>
              <a:t> had weakened and they had become disobedient to Allah (</a:t>
            </a:r>
            <a:r>
              <a:rPr lang="en-US" sz="2200" dirty="0" err="1" smtClean="0">
                <a:solidFill>
                  <a:schemeClr val="tx1"/>
                </a:solidFill>
              </a:rPr>
              <a:t>swt</a:t>
            </a:r>
            <a:r>
              <a:rPr lang="en-US" sz="2200" dirty="0" smtClean="0">
                <a:solidFill>
                  <a:schemeClr val="tx1"/>
                </a:solidFill>
              </a:rPr>
              <a:t>). </a:t>
            </a:r>
          </a:p>
          <a:p>
            <a:endParaRPr lang="en-US" sz="2200" dirty="0" smtClean="0">
              <a:solidFill>
                <a:schemeClr val="tx1"/>
              </a:solidFill>
            </a:endParaRPr>
          </a:p>
          <a:p>
            <a:r>
              <a:rPr lang="en-US" sz="2200" dirty="0" smtClean="0">
                <a:solidFill>
                  <a:schemeClr val="tx1"/>
                </a:solidFill>
              </a:rPr>
              <a:t>Allah (</a:t>
            </a:r>
            <a:r>
              <a:rPr lang="en-US" sz="2200" dirty="0" err="1" smtClean="0">
                <a:solidFill>
                  <a:schemeClr val="tx1"/>
                </a:solidFill>
              </a:rPr>
              <a:t>swt</a:t>
            </a:r>
            <a:r>
              <a:rPr lang="en-US" sz="2200" dirty="0" smtClean="0">
                <a:solidFill>
                  <a:schemeClr val="tx1"/>
                </a:solidFill>
              </a:rPr>
              <a:t>) sent Prophet Musa and Prophet </a:t>
            </a:r>
            <a:r>
              <a:rPr lang="en-US" sz="2200" dirty="0" err="1" smtClean="0">
                <a:solidFill>
                  <a:schemeClr val="tx1"/>
                </a:solidFill>
              </a:rPr>
              <a:t>Harun</a:t>
            </a:r>
            <a:r>
              <a:rPr lang="en-US" sz="2200" dirty="0" smtClean="0">
                <a:solidFill>
                  <a:schemeClr val="tx1"/>
                </a:solidFill>
              </a:rPr>
              <a:t> to save </a:t>
            </a:r>
            <a:r>
              <a:rPr lang="en-US" sz="2200" dirty="0" err="1" smtClean="0">
                <a:solidFill>
                  <a:schemeClr val="tx1"/>
                </a:solidFill>
              </a:rPr>
              <a:t>Bani</a:t>
            </a:r>
            <a:r>
              <a:rPr lang="en-US" sz="2200" dirty="0" smtClean="0">
                <a:solidFill>
                  <a:schemeClr val="tx1"/>
                </a:solidFill>
              </a:rPr>
              <a:t> Israel from the hardships.</a:t>
            </a:r>
            <a:endParaRPr lang="en-US" sz="2400" dirty="0"/>
          </a:p>
        </p:txBody>
      </p:sp>
      <p:sp>
        <p:nvSpPr>
          <p:cNvPr id="7" name="TextBox 6"/>
          <p:cNvSpPr txBox="1"/>
          <p:nvPr/>
        </p:nvSpPr>
        <p:spPr>
          <a:xfrm>
            <a:off x="7572396" y="6488668"/>
            <a:ext cx="1571604"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dirty="0" smtClean="0">
                <a:solidFill>
                  <a:srgbClr val="FFFF00"/>
                </a:solidFill>
              </a:rPr>
              <a:t>Verses 49-59</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ChangeArrowheads="1"/>
          </p:cNvSpPr>
          <p:nvPr/>
        </p:nvSpPr>
        <p:spPr bwMode="auto">
          <a:xfrm>
            <a:off x="0" y="1114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Box 11"/>
          <p:cNvSpPr txBox="1"/>
          <p:nvPr/>
        </p:nvSpPr>
        <p:spPr>
          <a:xfrm>
            <a:off x="304800" y="228600"/>
            <a:ext cx="4038600" cy="649408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200" dirty="0" smtClean="0">
                <a:solidFill>
                  <a:schemeClr val="tx1"/>
                </a:solidFill>
              </a:rPr>
              <a:t>Allah (</a:t>
            </a:r>
            <a:r>
              <a:rPr lang="en-US" sz="2200" dirty="0" err="1" smtClean="0">
                <a:solidFill>
                  <a:schemeClr val="tx1"/>
                </a:solidFill>
              </a:rPr>
              <a:t>swt</a:t>
            </a:r>
            <a:r>
              <a:rPr lang="en-US" sz="2200" dirty="0" smtClean="0">
                <a:solidFill>
                  <a:schemeClr val="tx1"/>
                </a:solidFill>
              </a:rPr>
              <a:t>) helped </a:t>
            </a:r>
            <a:r>
              <a:rPr lang="en-US" sz="2200" dirty="0" err="1" smtClean="0">
                <a:solidFill>
                  <a:schemeClr val="tx1"/>
                </a:solidFill>
              </a:rPr>
              <a:t>Bani</a:t>
            </a:r>
            <a:r>
              <a:rPr lang="en-US" sz="2200" dirty="0" smtClean="0">
                <a:solidFill>
                  <a:schemeClr val="tx1"/>
                </a:solidFill>
              </a:rPr>
              <a:t> Israel cross the sea from Egypt to Desert Sinai. Prophet Musa left them their for 40 days.  He went to get </a:t>
            </a:r>
            <a:r>
              <a:rPr lang="en-US" sz="2200" dirty="0" err="1" smtClean="0">
                <a:solidFill>
                  <a:schemeClr val="tx1"/>
                </a:solidFill>
              </a:rPr>
              <a:t>Tawrah</a:t>
            </a:r>
            <a:r>
              <a:rPr lang="en-US" sz="2200" dirty="0" smtClean="0">
                <a:solidFill>
                  <a:schemeClr val="tx1"/>
                </a:solidFill>
              </a:rPr>
              <a:t> on the Mount. In his absence they started to worship a calf. </a:t>
            </a:r>
          </a:p>
          <a:p>
            <a:endParaRPr lang="en-US" sz="2200" dirty="0" smtClean="0">
              <a:solidFill>
                <a:schemeClr val="tx1"/>
              </a:solidFill>
            </a:endParaRPr>
          </a:p>
          <a:p>
            <a:r>
              <a:rPr lang="en-US" sz="2200" dirty="0" smtClean="0">
                <a:solidFill>
                  <a:schemeClr val="tx1"/>
                </a:solidFill>
              </a:rPr>
              <a:t>Allah (</a:t>
            </a:r>
            <a:r>
              <a:rPr lang="en-US" sz="2200" dirty="0" err="1" smtClean="0">
                <a:solidFill>
                  <a:schemeClr val="tx1"/>
                </a:solidFill>
              </a:rPr>
              <a:t>swt</a:t>
            </a:r>
            <a:r>
              <a:rPr lang="en-US" sz="2200" dirty="0" smtClean="0">
                <a:solidFill>
                  <a:schemeClr val="tx1"/>
                </a:solidFill>
              </a:rPr>
              <a:t>) got angry with them and they had to wander in the same desert for 40 years.  They wandered in the Plain of Teen.</a:t>
            </a:r>
          </a:p>
          <a:p>
            <a:r>
              <a:rPr lang="en-US" sz="2200" dirty="0" smtClean="0">
                <a:solidFill>
                  <a:schemeClr val="tx1"/>
                </a:solidFill>
              </a:rPr>
              <a:t>Prophet Musa and </a:t>
            </a:r>
            <a:r>
              <a:rPr lang="en-US" sz="2200" dirty="0" err="1" smtClean="0">
                <a:solidFill>
                  <a:schemeClr val="tx1"/>
                </a:solidFill>
              </a:rPr>
              <a:t>Harun</a:t>
            </a:r>
            <a:r>
              <a:rPr lang="en-US" sz="2200" dirty="0" smtClean="0">
                <a:solidFill>
                  <a:schemeClr val="tx1"/>
                </a:solidFill>
              </a:rPr>
              <a:t> died in this period. A disciple of Prophet Musa, </a:t>
            </a:r>
            <a:r>
              <a:rPr lang="en-US" sz="2200" dirty="0" err="1" smtClean="0">
                <a:solidFill>
                  <a:schemeClr val="tx1"/>
                </a:solidFill>
              </a:rPr>
              <a:t>Yushay</a:t>
            </a:r>
            <a:r>
              <a:rPr lang="en-US" sz="2200" dirty="0" smtClean="0">
                <a:solidFill>
                  <a:schemeClr val="tx1"/>
                </a:solidFill>
              </a:rPr>
              <a:t> bin Nun was granted prophet hood and he took </a:t>
            </a:r>
            <a:r>
              <a:rPr lang="en-US" sz="2200" dirty="0" err="1" smtClean="0">
                <a:solidFill>
                  <a:schemeClr val="tx1"/>
                </a:solidFill>
              </a:rPr>
              <a:t>Bani</a:t>
            </a:r>
            <a:r>
              <a:rPr lang="en-US" sz="2200" dirty="0" smtClean="0">
                <a:solidFill>
                  <a:schemeClr val="tx1"/>
                </a:solidFill>
              </a:rPr>
              <a:t> Israel to </a:t>
            </a:r>
            <a:r>
              <a:rPr lang="en-US" sz="2200" dirty="0" err="1" smtClean="0">
                <a:solidFill>
                  <a:schemeClr val="tx1"/>
                </a:solidFill>
              </a:rPr>
              <a:t>Kinaan</a:t>
            </a:r>
            <a:r>
              <a:rPr lang="en-US" sz="2200" dirty="0" smtClean="0">
                <a:solidFill>
                  <a:schemeClr val="tx1"/>
                </a:solidFill>
              </a:rPr>
              <a:t> (Palestine). </a:t>
            </a:r>
          </a:p>
          <a:p>
            <a:endParaRPr lang="en-US" sz="2000" dirty="0" smtClean="0">
              <a:solidFill>
                <a:schemeClr val="tx1"/>
              </a:solidFill>
            </a:endParaRPr>
          </a:p>
        </p:txBody>
      </p:sp>
      <p:pic>
        <p:nvPicPr>
          <p:cNvPr id="32772" name="Picture 4" descr="http://www.bbc.co.uk/religion/religions/judaism/history/images/mosesmap.jpg"/>
          <p:cNvPicPr>
            <a:picLocks noChangeAspect="1" noChangeArrowheads="1"/>
          </p:cNvPicPr>
          <p:nvPr/>
        </p:nvPicPr>
        <p:blipFill>
          <a:blip r:embed="rId2"/>
          <a:srcRect/>
          <a:stretch>
            <a:fillRect/>
          </a:stretch>
        </p:blipFill>
        <p:spPr bwMode="auto">
          <a:xfrm>
            <a:off x="4572000" y="1000108"/>
            <a:ext cx="4286280" cy="4500594"/>
          </a:xfrm>
          <a:prstGeom prst="rect">
            <a:avLst/>
          </a:prstGeom>
          <a:noFill/>
        </p:spPr>
      </p:pic>
      <p:sp>
        <p:nvSpPr>
          <p:cNvPr id="7" name="TextBox 6"/>
          <p:cNvSpPr txBox="1"/>
          <p:nvPr/>
        </p:nvSpPr>
        <p:spPr>
          <a:xfrm>
            <a:off x="7572396" y="6488668"/>
            <a:ext cx="1571604"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dirty="0" smtClean="0">
                <a:solidFill>
                  <a:srgbClr val="FFFF00"/>
                </a:solidFill>
              </a:rPr>
              <a:t>Verses 49-59</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3" name="Rectangle 5"/>
          <p:cNvSpPr>
            <a:spLocks noChangeArrowheads="1"/>
          </p:cNvSpPr>
          <p:nvPr/>
        </p:nvSpPr>
        <p:spPr bwMode="auto">
          <a:xfrm>
            <a:off x="0" y="1114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Box 11"/>
          <p:cNvSpPr txBox="1"/>
          <p:nvPr/>
        </p:nvSpPr>
        <p:spPr>
          <a:xfrm>
            <a:off x="533400" y="762000"/>
            <a:ext cx="7924800" cy="563231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dirty="0" smtClean="0">
                <a:solidFill>
                  <a:schemeClr val="tx1"/>
                </a:solidFill>
              </a:rPr>
              <a:t>Allah (</a:t>
            </a:r>
            <a:r>
              <a:rPr lang="en-US" sz="2400" dirty="0" err="1" smtClean="0">
                <a:solidFill>
                  <a:schemeClr val="tx1"/>
                </a:solidFill>
              </a:rPr>
              <a:t>swt</a:t>
            </a:r>
            <a:r>
              <a:rPr lang="en-US" sz="2400" dirty="0" smtClean="0">
                <a:solidFill>
                  <a:schemeClr val="tx1"/>
                </a:solidFill>
              </a:rPr>
              <a:t>) helped </a:t>
            </a:r>
            <a:r>
              <a:rPr lang="en-US" sz="2400" dirty="0" err="1" smtClean="0">
                <a:solidFill>
                  <a:schemeClr val="tx1"/>
                </a:solidFill>
              </a:rPr>
              <a:t>Bani</a:t>
            </a:r>
            <a:r>
              <a:rPr lang="en-US" sz="2400" dirty="0" smtClean="0">
                <a:solidFill>
                  <a:schemeClr val="tx1"/>
                </a:solidFill>
              </a:rPr>
              <a:t> Israel cross the sea from Egypt to Desert Sinai. Prophet Musa left them their for 40 days. In his absence they started to worship a calf.</a:t>
            </a:r>
          </a:p>
          <a:p>
            <a:endParaRPr lang="en-US" sz="2400" dirty="0" smtClean="0">
              <a:solidFill>
                <a:schemeClr val="tx1"/>
              </a:solidFill>
            </a:endParaRPr>
          </a:p>
          <a:p>
            <a:r>
              <a:rPr lang="en-US" sz="2400" dirty="0" smtClean="0">
                <a:solidFill>
                  <a:schemeClr val="tx1"/>
                </a:solidFill>
              </a:rPr>
              <a:t>A man called </a:t>
            </a:r>
            <a:r>
              <a:rPr lang="en-US" sz="2400" dirty="0" err="1" smtClean="0">
                <a:solidFill>
                  <a:schemeClr val="tx1"/>
                </a:solidFill>
              </a:rPr>
              <a:t>Samri</a:t>
            </a:r>
            <a:r>
              <a:rPr lang="en-US" sz="2400" dirty="0" smtClean="0">
                <a:solidFill>
                  <a:schemeClr val="tx1"/>
                </a:solidFill>
              </a:rPr>
              <a:t> build a calf for them and encouraged them to worship it. Allah got angry with them and they had to wander in Plains of </a:t>
            </a:r>
            <a:r>
              <a:rPr lang="en-US" sz="2400" dirty="0" err="1" smtClean="0">
                <a:solidFill>
                  <a:schemeClr val="tx1"/>
                </a:solidFill>
              </a:rPr>
              <a:t>Zin</a:t>
            </a:r>
            <a:r>
              <a:rPr lang="en-US" sz="2400" dirty="0" smtClean="0">
                <a:solidFill>
                  <a:schemeClr val="tx1"/>
                </a:solidFill>
              </a:rPr>
              <a:t> for 40 years. Prophet Musa and </a:t>
            </a:r>
            <a:r>
              <a:rPr lang="en-US" sz="2400" dirty="0" err="1" smtClean="0">
                <a:solidFill>
                  <a:schemeClr val="tx1"/>
                </a:solidFill>
              </a:rPr>
              <a:t>Harun</a:t>
            </a:r>
            <a:r>
              <a:rPr lang="en-US" sz="2400" dirty="0" smtClean="0">
                <a:solidFill>
                  <a:schemeClr val="tx1"/>
                </a:solidFill>
              </a:rPr>
              <a:t> died there and a disciple of Prophet Musa, </a:t>
            </a:r>
            <a:r>
              <a:rPr lang="en-US" sz="2400" dirty="0" err="1" smtClean="0">
                <a:solidFill>
                  <a:schemeClr val="tx1"/>
                </a:solidFill>
              </a:rPr>
              <a:t>Yushay</a:t>
            </a:r>
            <a:r>
              <a:rPr lang="en-US" sz="2400" dirty="0" smtClean="0">
                <a:solidFill>
                  <a:schemeClr val="tx1"/>
                </a:solidFill>
              </a:rPr>
              <a:t> bin Nun managed to take </a:t>
            </a:r>
            <a:r>
              <a:rPr lang="en-US" sz="2400" dirty="0" err="1" smtClean="0">
                <a:solidFill>
                  <a:schemeClr val="tx1"/>
                </a:solidFill>
              </a:rPr>
              <a:t>Bani</a:t>
            </a:r>
            <a:r>
              <a:rPr lang="en-US" sz="2400" dirty="0" smtClean="0">
                <a:solidFill>
                  <a:schemeClr val="tx1"/>
                </a:solidFill>
              </a:rPr>
              <a:t> Israel to </a:t>
            </a:r>
            <a:r>
              <a:rPr lang="en-US" sz="2400" dirty="0" err="1" smtClean="0">
                <a:solidFill>
                  <a:schemeClr val="tx1"/>
                </a:solidFill>
              </a:rPr>
              <a:t>Kinaan</a:t>
            </a:r>
            <a:r>
              <a:rPr lang="en-US" sz="2400" dirty="0" smtClean="0">
                <a:solidFill>
                  <a:schemeClr val="tx1"/>
                </a:solidFill>
              </a:rPr>
              <a:t> (Palestine).</a:t>
            </a:r>
          </a:p>
          <a:p>
            <a:endParaRPr lang="en-US" sz="2400" dirty="0" smtClean="0">
              <a:solidFill>
                <a:schemeClr val="tx1"/>
              </a:solidFill>
            </a:endParaRPr>
          </a:p>
          <a:p>
            <a:r>
              <a:rPr lang="en-US" sz="2400" dirty="0" err="1" smtClean="0">
                <a:solidFill>
                  <a:schemeClr val="tx1"/>
                </a:solidFill>
              </a:rPr>
              <a:t>Bani</a:t>
            </a:r>
            <a:r>
              <a:rPr lang="en-US" sz="2400" dirty="0" smtClean="0">
                <a:solidFill>
                  <a:schemeClr val="tx1"/>
                </a:solidFill>
              </a:rPr>
              <a:t> Israel were blessed with provisions and prophets. Allah (</a:t>
            </a:r>
            <a:r>
              <a:rPr lang="en-US" sz="2400" dirty="0" err="1" smtClean="0">
                <a:solidFill>
                  <a:schemeClr val="tx1"/>
                </a:solidFill>
              </a:rPr>
              <a:t>swt</a:t>
            </a:r>
            <a:r>
              <a:rPr lang="en-US" sz="2400" dirty="0" smtClean="0">
                <a:solidFill>
                  <a:schemeClr val="tx1"/>
                </a:solidFill>
              </a:rPr>
              <a:t>) sent many messengers such as Prophet </a:t>
            </a:r>
            <a:r>
              <a:rPr lang="en-US" sz="2400" dirty="0" err="1" smtClean="0">
                <a:solidFill>
                  <a:schemeClr val="tx1"/>
                </a:solidFill>
              </a:rPr>
              <a:t>Daud</a:t>
            </a:r>
            <a:r>
              <a:rPr lang="en-US" sz="2400" dirty="0" smtClean="0">
                <a:solidFill>
                  <a:schemeClr val="tx1"/>
                </a:solidFill>
              </a:rPr>
              <a:t> and Prophet </a:t>
            </a:r>
            <a:r>
              <a:rPr lang="en-US" sz="2400" dirty="0" err="1" smtClean="0">
                <a:solidFill>
                  <a:schemeClr val="tx1"/>
                </a:solidFill>
              </a:rPr>
              <a:t>Sulayman</a:t>
            </a:r>
            <a:r>
              <a:rPr lang="en-US" sz="2400" dirty="0" smtClean="0">
                <a:solidFill>
                  <a:schemeClr val="tx1"/>
                </a:solidFill>
              </a:rPr>
              <a:t> to </a:t>
            </a:r>
            <a:r>
              <a:rPr lang="en-US" sz="2400" dirty="0" err="1" smtClean="0">
                <a:solidFill>
                  <a:schemeClr val="tx1"/>
                </a:solidFill>
              </a:rPr>
              <a:t>Bani</a:t>
            </a:r>
            <a:r>
              <a:rPr lang="en-US" sz="2400" dirty="0" smtClean="0">
                <a:solidFill>
                  <a:schemeClr val="tx1"/>
                </a:solidFill>
              </a:rPr>
              <a:t> Israel.</a:t>
            </a:r>
          </a:p>
          <a:p>
            <a:endParaRPr lang="en-US" sz="2400" dirty="0" smtClean="0">
              <a:solidFill>
                <a:schemeClr val="tx1"/>
              </a:solidFill>
            </a:endParaRPr>
          </a:p>
          <a:p>
            <a:endParaRPr lang="en-US" sz="2400" dirty="0" smtClean="0">
              <a:solidFill>
                <a:schemeClr val="tx1"/>
              </a:solidFill>
            </a:endParaRPr>
          </a:p>
        </p:txBody>
      </p:sp>
      <p:sp>
        <p:nvSpPr>
          <p:cNvPr id="7" name="TextBox 6"/>
          <p:cNvSpPr txBox="1"/>
          <p:nvPr/>
        </p:nvSpPr>
        <p:spPr>
          <a:xfrm>
            <a:off x="7572396" y="6488668"/>
            <a:ext cx="1571604"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dirty="0" smtClean="0">
                <a:solidFill>
                  <a:srgbClr val="FFFF00"/>
                </a:solidFill>
              </a:rPr>
              <a:t>Verses 49-59</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3" name="Rectangle 5"/>
          <p:cNvSpPr>
            <a:spLocks noChangeArrowheads="1"/>
          </p:cNvSpPr>
          <p:nvPr/>
        </p:nvSpPr>
        <p:spPr bwMode="auto">
          <a:xfrm>
            <a:off x="0" y="1114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1" name="Picture 10"/>
          <p:cNvPicPr>
            <a:picLocks noChangeAspect="1"/>
          </p:cNvPicPr>
          <p:nvPr/>
        </p:nvPicPr>
        <p:blipFill>
          <a:blip r:embed="rId2" cstate="email"/>
          <a:srcRect/>
          <a:stretch>
            <a:fillRect/>
          </a:stretch>
        </p:blipFill>
        <p:spPr bwMode="auto">
          <a:xfrm>
            <a:off x="1295400" y="457200"/>
            <a:ext cx="6705600" cy="2133600"/>
          </a:xfrm>
          <a:prstGeom prst="rect">
            <a:avLst/>
          </a:prstGeom>
          <a:ln w="88900" cap="sq" cmpd="thickThin">
            <a:solidFill>
              <a:srgbClr val="000000"/>
            </a:solidFill>
            <a:prstDash val="solid"/>
            <a:miter lim="800000"/>
          </a:ln>
          <a:effectLst>
            <a:innerShdw blurRad="76200">
              <a:srgbClr val="000000"/>
            </a:innerShdw>
          </a:effectLst>
        </p:spPr>
      </p:pic>
      <p:sp>
        <p:nvSpPr>
          <p:cNvPr id="2050" name="Oval 2"/>
          <p:cNvSpPr>
            <a:spLocks noChangeArrowheads="1"/>
          </p:cNvSpPr>
          <p:nvPr/>
        </p:nvSpPr>
        <p:spPr bwMode="auto">
          <a:xfrm>
            <a:off x="3200400" y="533400"/>
            <a:ext cx="381000" cy="552450"/>
          </a:xfrm>
          <a:prstGeom prst="ellipse">
            <a:avLst/>
          </a:prstGeom>
          <a:solidFill>
            <a:srgbClr val="FFFFFF">
              <a:alpha val="0"/>
            </a:srgbClr>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TextBox 11"/>
          <p:cNvSpPr txBox="1"/>
          <p:nvPr/>
        </p:nvSpPr>
        <p:spPr>
          <a:xfrm>
            <a:off x="457200" y="3048000"/>
            <a:ext cx="8305800" cy="350865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err="1" smtClean="0">
                <a:solidFill>
                  <a:srgbClr val="FF0000"/>
                </a:solidFill>
              </a:rPr>
              <a:t>Idh</a:t>
            </a:r>
            <a:r>
              <a:rPr lang="en-US" dirty="0" smtClean="0"/>
              <a:t> means when. It can be the short for </a:t>
            </a:r>
            <a:r>
              <a:rPr lang="en-US" dirty="0" err="1" smtClean="0"/>
              <a:t>idhkuru</a:t>
            </a:r>
            <a:r>
              <a:rPr lang="en-US" dirty="0" smtClean="0"/>
              <a:t>. </a:t>
            </a:r>
          </a:p>
          <a:p>
            <a:endParaRPr lang="en-US" dirty="0" smtClean="0"/>
          </a:p>
          <a:p>
            <a:r>
              <a:rPr lang="en-US" dirty="0" smtClean="0"/>
              <a:t>It may be used to remind of something that has happened in the </a:t>
            </a:r>
          </a:p>
          <a:p>
            <a:r>
              <a:rPr lang="en-US" dirty="0" smtClean="0"/>
              <a:t>past or when something had happened suddenly.</a:t>
            </a:r>
          </a:p>
          <a:p>
            <a:endParaRPr lang="en-US" dirty="0" smtClean="0"/>
          </a:p>
          <a:p>
            <a:r>
              <a:rPr lang="en-US" dirty="0" smtClean="0"/>
              <a:t>In the Quran, the word </a:t>
            </a:r>
            <a:r>
              <a:rPr lang="en-US" i="1" dirty="0" err="1" smtClean="0"/>
              <a:t>idhā</a:t>
            </a:r>
            <a:r>
              <a:rPr lang="en-US" dirty="0" smtClean="0"/>
              <a:t> (</a:t>
            </a:r>
            <a:r>
              <a:rPr lang="ar-SA" dirty="0" smtClean="0"/>
              <a:t>إذا</a:t>
            </a:r>
            <a:r>
              <a:rPr lang="en-US" dirty="0" smtClean="0"/>
              <a:t>) is frequently used as a conditional particle and is usually translated as "when". The pseudo-syntax for this type of temporal conditional sentence is: </a:t>
            </a:r>
            <a:r>
              <a:rPr lang="en-US" b="1" dirty="0" smtClean="0"/>
              <a:t>when</a:t>
            </a:r>
            <a:r>
              <a:rPr lang="en-US" dirty="0" smtClean="0"/>
              <a:t> &lt;condition&gt; </a:t>
            </a:r>
            <a:r>
              <a:rPr lang="en-US" b="1" dirty="0" smtClean="0"/>
              <a:t>then</a:t>
            </a:r>
            <a:r>
              <a:rPr lang="en-US" dirty="0" smtClean="0"/>
              <a:t> &lt;result&gt;</a:t>
            </a:r>
          </a:p>
          <a:p>
            <a:endParaRPr lang="en-US" dirty="0" smtClean="0"/>
          </a:p>
          <a:p>
            <a:r>
              <a:rPr lang="en-US" dirty="0" smtClean="0"/>
              <a:t>In verse 49, Allah (</a:t>
            </a:r>
            <a:r>
              <a:rPr lang="en-US" dirty="0" err="1" smtClean="0"/>
              <a:t>swt</a:t>
            </a:r>
            <a:r>
              <a:rPr lang="en-US" dirty="0" smtClean="0"/>
              <a:t>) is reminding </a:t>
            </a:r>
            <a:r>
              <a:rPr lang="en-US" dirty="0" err="1" smtClean="0"/>
              <a:t>Bani</a:t>
            </a:r>
            <a:r>
              <a:rPr lang="en-US" dirty="0" smtClean="0"/>
              <a:t> Israel how He saved them from the torture of </a:t>
            </a:r>
            <a:r>
              <a:rPr lang="en-US" dirty="0" err="1" smtClean="0"/>
              <a:t>Firawn</a:t>
            </a:r>
            <a:r>
              <a:rPr lang="en-US" dirty="0" smtClean="0"/>
              <a:t> who used to slaughter their sons.</a:t>
            </a:r>
          </a:p>
          <a:p>
            <a:endParaRPr lang="en-US" sz="2400" dirty="0"/>
          </a:p>
        </p:txBody>
      </p:sp>
      <p:sp>
        <p:nvSpPr>
          <p:cNvPr id="9" name="TextBox 8"/>
          <p:cNvSpPr txBox="1"/>
          <p:nvPr/>
        </p:nvSpPr>
        <p:spPr>
          <a:xfrm>
            <a:off x="8048764" y="6488668"/>
            <a:ext cx="1095236"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dirty="0" smtClean="0">
                <a:solidFill>
                  <a:srgbClr val="FFFF00"/>
                </a:solidFill>
              </a:rPr>
              <a:t>Verse 49</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3" name="Rectangle 5"/>
          <p:cNvSpPr>
            <a:spLocks noChangeArrowheads="1"/>
          </p:cNvSpPr>
          <p:nvPr/>
        </p:nvSpPr>
        <p:spPr bwMode="auto">
          <a:xfrm>
            <a:off x="0" y="1114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Box 11"/>
          <p:cNvSpPr txBox="1"/>
          <p:nvPr/>
        </p:nvSpPr>
        <p:spPr>
          <a:xfrm>
            <a:off x="457200" y="3048000"/>
            <a:ext cx="8305800" cy="350865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err="1" smtClean="0">
                <a:solidFill>
                  <a:srgbClr val="FF0000"/>
                </a:solidFill>
              </a:rPr>
              <a:t>Yasoomuna</a:t>
            </a:r>
            <a:r>
              <a:rPr lang="en-US" dirty="0" smtClean="0"/>
              <a:t> comes from “</a:t>
            </a:r>
            <a:r>
              <a:rPr lang="en-US" dirty="0" err="1" smtClean="0"/>
              <a:t>soom</a:t>
            </a:r>
            <a:r>
              <a:rPr lang="en-US" dirty="0" smtClean="0"/>
              <a:t>” which means to cause pain. </a:t>
            </a:r>
          </a:p>
          <a:p>
            <a:r>
              <a:rPr lang="en-US" dirty="0" smtClean="0"/>
              <a:t>Literally it means to follow ones desire, to trouble or force someone.</a:t>
            </a:r>
          </a:p>
          <a:p>
            <a:endParaRPr lang="en-US" dirty="0" smtClean="0"/>
          </a:p>
          <a:p>
            <a:r>
              <a:rPr lang="en-US" dirty="0" err="1" smtClean="0">
                <a:solidFill>
                  <a:srgbClr val="FF0000"/>
                </a:solidFill>
              </a:rPr>
              <a:t>Yudhabi</a:t>
            </a:r>
            <a:r>
              <a:rPr lang="en-US" dirty="0" smtClean="0">
                <a:solidFill>
                  <a:srgbClr val="FF0000"/>
                </a:solidFill>
              </a:rPr>
              <a:t> </a:t>
            </a:r>
            <a:r>
              <a:rPr lang="en-US" dirty="0" err="1" smtClean="0">
                <a:solidFill>
                  <a:srgbClr val="FF0000"/>
                </a:solidFill>
              </a:rPr>
              <a:t>una</a:t>
            </a:r>
            <a:r>
              <a:rPr lang="en-US" dirty="0" smtClean="0">
                <a:solidFill>
                  <a:srgbClr val="FF0000"/>
                </a:solidFill>
              </a:rPr>
              <a:t> </a:t>
            </a:r>
            <a:r>
              <a:rPr lang="en-US" dirty="0" smtClean="0"/>
              <a:t>comes from “</a:t>
            </a:r>
            <a:r>
              <a:rPr lang="en-US" dirty="0" err="1" smtClean="0"/>
              <a:t>dhaba</a:t>
            </a:r>
            <a:r>
              <a:rPr lang="en-US" dirty="0" smtClean="0"/>
              <a:t>” which means to kill. To kill with planning and torture.</a:t>
            </a:r>
          </a:p>
          <a:p>
            <a:r>
              <a:rPr lang="en-US" dirty="0" smtClean="0"/>
              <a:t>In this verse it’s the torture </a:t>
            </a:r>
            <a:r>
              <a:rPr lang="en-US" dirty="0" err="1" smtClean="0"/>
              <a:t>Bani</a:t>
            </a:r>
            <a:r>
              <a:rPr lang="en-US" dirty="0" smtClean="0"/>
              <a:t> Israel went through when their sons were slaughtered in front of them. </a:t>
            </a:r>
          </a:p>
          <a:p>
            <a:endParaRPr lang="en-US" dirty="0" smtClean="0"/>
          </a:p>
          <a:p>
            <a:r>
              <a:rPr lang="en-US" dirty="0" err="1" smtClean="0"/>
              <a:t>Bani</a:t>
            </a:r>
            <a:r>
              <a:rPr lang="en-US" dirty="0" smtClean="0"/>
              <a:t> Israel were facing the torment from </a:t>
            </a:r>
            <a:r>
              <a:rPr lang="en-US" dirty="0" err="1" smtClean="0"/>
              <a:t>Firawn</a:t>
            </a:r>
            <a:r>
              <a:rPr lang="en-US" dirty="0" smtClean="0"/>
              <a:t>.</a:t>
            </a:r>
          </a:p>
          <a:p>
            <a:r>
              <a:rPr lang="en-US" dirty="0" smtClean="0"/>
              <a:t>Nations who fail to fight for their rights and go astray suffer until they change their ways.</a:t>
            </a:r>
          </a:p>
          <a:p>
            <a:endParaRPr lang="en-US" dirty="0" smtClean="0"/>
          </a:p>
          <a:p>
            <a:endParaRPr lang="en-US" sz="2400" dirty="0"/>
          </a:p>
        </p:txBody>
      </p:sp>
      <p:pic>
        <p:nvPicPr>
          <p:cNvPr id="7" name="Picture 6"/>
          <p:cNvPicPr/>
          <p:nvPr/>
        </p:nvPicPr>
        <p:blipFill>
          <a:blip r:embed="rId2" cstate="email"/>
          <a:srcRect/>
          <a:stretch>
            <a:fillRect/>
          </a:stretch>
        </p:blipFill>
        <p:spPr bwMode="auto">
          <a:xfrm>
            <a:off x="1219200" y="381000"/>
            <a:ext cx="6705600" cy="2057400"/>
          </a:xfrm>
          <a:prstGeom prst="rect">
            <a:avLst/>
          </a:prstGeom>
          <a:ln w="88900" cap="sq" cmpd="thickThin">
            <a:solidFill>
              <a:srgbClr val="000000"/>
            </a:solidFill>
            <a:prstDash val="solid"/>
            <a:miter lim="800000"/>
          </a:ln>
          <a:effectLst>
            <a:innerShdw blurRad="76200">
              <a:srgbClr val="000000"/>
            </a:innerShdw>
          </a:effectLst>
        </p:spPr>
      </p:pic>
      <p:sp>
        <p:nvSpPr>
          <p:cNvPr id="2050" name="Oval 2"/>
          <p:cNvSpPr>
            <a:spLocks noChangeArrowheads="1"/>
          </p:cNvSpPr>
          <p:nvPr/>
        </p:nvSpPr>
        <p:spPr bwMode="auto">
          <a:xfrm>
            <a:off x="5181600" y="304800"/>
            <a:ext cx="1219200" cy="762000"/>
          </a:xfrm>
          <a:prstGeom prst="ellipse">
            <a:avLst/>
          </a:prstGeom>
          <a:solidFill>
            <a:srgbClr val="FFFFFF">
              <a:alpha val="0"/>
            </a:srgbClr>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Oval 2"/>
          <p:cNvSpPr>
            <a:spLocks noChangeArrowheads="1"/>
          </p:cNvSpPr>
          <p:nvPr/>
        </p:nvSpPr>
        <p:spPr bwMode="auto">
          <a:xfrm>
            <a:off x="1295400" y="381000"/>
            <a:ext cx="1676400" cy="762000"/>
          </a:xfrm>
          <a:prstGeom prst="ellipse">
            <a:avLst/>
          </a:prstGeom>
          <a:solidFill>
            <a:srgbClr val="FFFFFF">
              <a:alpha val="0"/>
            </a:srgbClr>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TextBox 10"/>
          <p:cNvSpPr txBox="1"/>
          <p:nvPr/>
        </p:nvSpPr>
        <p:spPr>
          <a:xfrm>
            <a:off x="8048764" y="6488668"/>
            <a:ext cx="1095236"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dirty="0" smtClean="0">
                <a:solidFill>
                  <a:srgbClr val="FFFF00"/>
                </a:solidFill>
              </a:rPr>
              <a:t>Verse 49</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3" name="Rectangle 5"/>
          <p:cNvSpPr>
            <a:spLocks noChangeArrowheads="1"/>
          </p:cNvSpPr>
          <p:nvPr/>
        </p:nvSpPr>
        <p:spPr bwMode="auto">
          <a:xfrm>
            <a:off x="0" y="1114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Box 11"/>
          <p:cNvSpPr txBox="1"/>
          <p:nvPr/>
        </p:nvSpPr>
        <p:spPr>
          <a:xfrm>
            <a:off x="428596" y="3000372"/>
            <a:ext cx="8305800" cy="350865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200" dirty="0" err="1" smtClean="0">
                <a:solidFill>
                  <a:srgbClr val="FF0000"/>
                </a:solidFill>
              </a:rPr>
              <a:t>Yustahyouna</a:t>
            </a:r>
            <a:r>
              <a:rPr lang="en-US" sz="2200" dirty="0" smtClean="0">
                <a:solidFill>
                  <a:srgbClr val="FF0000"/>
                </a:solidFill>
              </a:rPr>
              <a:t>. </a:t>
            </a:r>
          </a:p>
          <a:p>
            <a:r>
              <a:rPr lang="en-US" sz="2000" dirty="0" smtClean="0"/>
              <a:t>When this word is from the word “</a:t>
            </a:r>
            <a:r>
              <a:rPr lang="en-US" sz="2000" dirty="0" err="1" smtClean="0"/>
              <a:t>haya</a:t>
            </a:r>
            <a:r>
              <a:rPr lang="en-US" sz="2000" dirty="0" smtClean="0"/>
              <a:t>” it means to feel ashamed.</a:t>
            </a:r>
          </a:p>
          <a:p>
            <a:r>
              <a:rPr lang="en-US" sz="2000" dirty="0" smtClean="0"/>
              <a:t>When this word  is from the word “</a:t>
            </a:r>
            <a:r>
              <a:rPr lang="en-US" sz="2000" dirty="0" err="1" smtClean="0"/>
              <a:t>hayaat</a:t>
            </a:r>
            <a:r>
              <a:rPr lang="en-US" sz="2000" dirty="0" smtClean="0"/>
              <a:t>” it means to let live.</a:t>
            </a:r>
          </a:p>
          <a:p>
            <a:endParaRPr lang="en-US" sz="2000" dirty="0" smtClean="0"/>
          </a:p>
          <a:p>
            <a:r>
              <a:rPr lang="en-US" sz="2000" dirty="0" smtClean="0"/>
              <a:t>It is said that </a:t>
            </a:r>
            <a:r>
              <a:rPr lang="en-US" sz="2000" dirty="0" err="1" smtClean="0"/>
              <a:t>Firawn</a:t>
            </a:r>
            <a:r>
              <a:rPr lang="en-US" sz="2000" dirty="0" smtClean="0"/>
              <a:t> once dreamt that someone from </a:t>
            </a:r>
            <a:r>
              <a:rPr lang="en-US" sz="2000" dirty="0" err="1" smtClean="0"/>
              <a:t>Bani</a:t>
            </a:r>
            <a:r>
              <a:rPr lang="en-US" sz="2000" dirty="0" smtClean="0"/>
              <a:t> Israel would kill him. So he ordered the killing of the sons of </a:t>
            </a:r>
            <a:r>
              <a:rPr lang="en-US" sz="2000" dirty="0" err="1" smtClean="0"/>
              <a:t>Bani</a:t>
            </a:r>
            <a:r>
              <a:rPr lang="en-US" sz="2000" dirty="0" smtClean="0"/>
              <a:t> Israel. Another reason for this killing was that he did not want </a:t>
            </a:r>
            <a:r>
              <a:rPr lang="en-US" sz="2000" dirty="0" err="1" smtClean="0"/>
              <a:t>Bani</a:t>
            </a:r>
            <a:r>
              <a:rPr lang="en-US" sz="2000" dirty="0" smtClean="0"/>
              <a:t> Israel to increase in number. According to his commands they boys were killed one year and in the other year they were not killed. This is one reason why Prophet </a:t>
            </a:r>
            <a:r>
              <a:rPr lang="en-US" sz="2000" dirty="0" err="1" smtClean="0"/>
              <a:t>Harun</a:t>
            </a:r>
            <a:r>
              <a:rPr lang="en-US" sz="2000" dirty="0" smtClean="0"/>
              <a:t> was saved from being killed. The girls of </a:t>
            </a:r>
            <a:r>
              <a:rPr lang="en-US" sz="2000" dirty="0" err="1" smtClean="0"/>
              <a:t>Bani</a:t>
            </a:r>
            <a:r>
              <a:rPr lang="en-US" sz="2000" dirty="0" smtClean="0"/>
              <a:t> Israel were made slaves.  It was a great trial for </a:t>
            </a:r>
            <a:r>
              <a:rPr lang="en-US" sz="2000" dirty="0" err="1" smtClean="0"/>
              <a:t>Bani</a:t>
            </a:r>
            <a:r>
              <a:rPr lang="en-US" sz="2000" dirty="0" smtClean="0"/>
              <a:t> Israel.</a:t>
            </a:r>
            <a:endParaRPr lang="en-US" sz="2000" dirty="0"/>
          </a:p>
        </p:txBody>
      </p:sp>
      <p:pic>
        <p:nvPicPr>
          <p:cNvPr id="9" name="Picture 8"/>
          <p:cNvPicPr/>
          <p:nvPr/>
        </p:nvPicPr>
        <p:blipFill>
          <a:blip r:embed="rId2" cstate="email"/>
          <a:srcRect/>
          <a:stretch>
            <a:fillRect/>
          </a:stretch>
        </p:blipFill>
        <p:spPr bwMode="auto">
          <a:xfrm>
            <a:off x="1219200" y="381000"/>
            <a:ext cx="6705600" cy="2209800"/>
          </a:xfrm>
          <a:prstGeom prst="rect">
            <a:avLst/>
          </a:prstGeom>
          <a:ln w="88900" cap="sq" cmpd="thickThin">
            <a:solidFill>
              <a:srgbClr val="000000"/>
            </a:solidFill>
            <a:prstDash val="solid"/>
            <a:miter lim="800000"/>
          </a:ln>
          <a:effectLst>
            <a:innerShdw blurRad="76200">
              <a:srgbClr val="000000"/>
            </a:innerShdw>
          </a:effectLst>
        </p:spPr>
      </p:pic>
      <p:sp>
        <p:nvSpPr>
          <p:cNvPr id="8" name="Oval 2"/>
          <p:cNvSpPr>
            <a:spLocks noChangeArrowheads="1"/>
          </p:cNvSpPr>
          <p:nvPr/>
        </p:nvSpPr>
        <p:spPr bwMode="auto">
          <a:xfrm>
            <a:off x="5181600" y="304800"/>
            <a:ext cx="1447800" cy="762000"/>
          </a:xfrm>
          <a:prstGeom prst="ellipse">
            <a:avLst/>
          </a:prstGeom>
          <a:solidFill>
            <a:srgbClr val="FFFFFF">
              <a:alpha val="0"/>
            </a:srgbClr>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TextBox 10"/>
          <p:cNvSpPr txBox="1"/>
          <p:nvPr/>
        </p:nvSpPr>
        <p:spPr>
          <a:xfrm>
            <a:off x="8048764" y="6488668"/>
            <a:ext cx="1095236"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dirty="0" smtClean="0">
                <a:solidFill>
                  <a:srgbClr val="FFFF00"/>
                </a:solidFill>
              </a:rPr>
              <a:t>Verse 49</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3" name="Rectangle 5"/>
          <p:cNvSpPr>
            <a:spLocks noChangeArrowheads="1"/>
          </p:cNvSpPr>
          <p:nvPr/>
        </p:nvSpPr>
        <p:spPr bwMode="auto">
          <a:xfrm>
            <a:off x="0" y="1114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Box 11"/>
          <p:cNvSpPr txBox="1"/>
          <p:nvPr/>
        </p:nvSpPr>
        <p:spPr>
          <a:xfrm>
            <a:off x="381000" y="5334000"/>
            <a:ext cx="8305800"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t>Allah (</a:t>
            </a:r>
            <a:r>
              <a:rPr lang="en-US" dirty="0" err="1" smtClean="0"/>
              <a:t>swt</a:t>
            </a:r>
            <a:r>
              <a:rPr lang="en-US" dirty="0" smtClean="0"/>
              <a:t>) then helped Prophet Musa part the sea . Musa raised his staff and the sea  opened a way for  </a:t>
            </a:r>
            <a:r>
              <a:rPr lang="en-US" dirty="0" err="1" smtClean="0"/>
              <a:t>Bani</a:t>
            </a:r>
            <a:r>
              <a:rPr lang="en-US" dirty="0" smtClean="0"/>
              <a:t> Israel to escape from the army of </a:t>
            </a:r>
            <a:r>
              <a:rPr lang="en-US" dirty="0" err="1" smtClean="0"/>
              <a:t>Firawn</a:t>
            </a:r>
            <a:r>
              <a:rPr lang="en-US" dirty="0" smtClean="0"/>
              <a:t>.  Red Sea is called </a:t>
            </a:r>
            <a:r>
              <a:rPr lang="en-US" b="1" dirty="0" err="1" smtClean="0"/>
              <a:t>bahr-i</a:t>
            </a:r>
            <a:r>
              <a:rPr lang="en-US" b="1" dirty="0" smtClean="0"/>
              <a:t> </a:t>
            </a:r>
            <a:r>
              <a:rPr lang="en-US" b="1" dirty="0" err="1" smtClean="0"/>
              <a:t>kulzum</a:t>
            </a:r>
            <a:endParaRPr lang="en-US" b="1" dirty="0" smtClean="0"/>
          </a:p>
          <a:p>
            <a:endParaRPr lang="en-US" dirty="0"/>
          </a:p>
        </p:txBody>
      </p:sp>
      <p:pic>
        <p:nvPicPr>
          <p:cNvPr id="39938" name="Picture 2"/>
          <p:cNvPicPr>
            <a:picLocks noChangeAspect="1" noChangeArrowheads="1"/>
          </p:cNvPicPr>
          <p:nvPr/>
        </p:nvPicPr>
        <p:blipFill>
          <a:blip r:embed="rId2"/>
          <a:srcRect/>
          <a:stretch>
            <a:fillRect/>
          </a:stretch>
        </p:blipFill>
        <p:spPr bwMode="auto">
          <a:xfrm>
            <a:off x="1142976" y="357166"/>
            <a:ext cx="6854671" cy="2286000"/>
          </a:xfrm>
          <a:prstGeom prst="rect">
            <a:avLst/>
          </a:prstGeom>
          <a:ln w="88900" cap="sq" cmpd="thickThin">
            <a:solidFill>
              <a:srgbClr val="000000"/>
            </a:solidFill>
            <a:prstDash val="solid"/>
            <a:miter lim="800000"/>
          </a:ln>
          <a:effectLst>
            <a:innerShdw blurRad="76200">
              <a:srgbClr val="000000"/>
            </a:innerShdw>
          </a:effectLst>
        </p:spPr>
      </p:pic>
      <p:sp>
        <p:nvSpPr>
          <p:cNvPr id="14" name="Rectangle 13"/>
          <p:cNvSpPr/>
          <p:nvPr/>
        </p:nvSpPr>
        <p:spPr>
          <a:xfrm>
            <a:off x="3500430" y="6000768"/>
            <a:ext cx="1058303" cy="461665"/>
          </a:xfrm>
          <a:prstGeom prst="rect">
            <a:avLst/>
          </a:prstGeom>
        </p:spPr>
        <p:txBody>
          <a:bodyPr wrap="none">
            <a:spAutoFit/>
          </a:bodyPr>
          <a:lstStyle/>
          <a:p>
            <a:r>
              <a:rPr lang="ar-QA" sz="2400" b="1" dirty="0" smtClean="0"/>
              <a:t>بحر قلزم</a:t>
            </a:r>
            <a:endParaRPr lang="ar-QA" sz="2400" b="1" dirty="0"/>
          </a:p>
        </p:txBody>
      </p:sp>
      <p:pic>
        <p:nvPicPr>
          <p:cNvPr id="39942" name="Picture 6"/>
          <p:cNvPicPr>
            <a:picLocks noChangeAspect="1" noChangeArrowheads="1"/>
          </p:cNvPicPr>
          <p:nvPr/>
        </p:nvPicPr>
        <p:blipFill>
          <a:blip r:embed="rId3"/>
          <a:srcRect/>
          <a:stretch>
            <a:fillRect/>
          </a:stretch>
        </p:blipFill>
        <p:spPr bwMode="auto">
          <a:xfrm>
            <a:off x="1142976" y="2928934"/>
            <a:ext cx="6858000" cy="2209800"/>
          </a:xfrm>
          <a:prstGeom prst="rect">
            <a:avLst/>
          </a:prstGeom>
          <a:ln w="88900" cap="sq" cmpd="thickThin">
            <a:solidFill>
              <a:srgbClr val="000000"/>
            </a:solidFill>
            <a:prstDash val="solid"/>
            <a:miter lim="800000"/>
          </a:ln>
          <a:effectLst>
            <a:innerShdw blurRad="76200">
              <a:srgbClr val="000000"/>
            </a:innerShdw>
          </a:effectLst>
        </p:spPr>
      </p:pic>
      <p:sp>
        <p:nvSpPr>
          <p:cNvPr id="10" name="TextBox 9"/>
          <p:cNvSpPr txBox="1"/>
          <p:nvPr/>
        </p:nvSpPr>
        <p:spPr>
          <a:xfrm>
            <a:off x="8048764" y="6488668"/>
            <a:ext cx="1095236"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dirty="0" smtClean="0">
                <a:solidFill>
                  <a:srgbClr val="FFFF00"/>
                </a:solidFill>
              </a:rPr>
              <a:t>Verse 50</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2" name="TextBox 11"/>
          <p:cNvSpPr txBox="1"/>
          <p:nvPr/>
        </p:nvSpPr>
        <p:spPr>
          <a:xfrm>
            <a:off x="428596" y="4500570"/>
            <a:ext cx="8305800" cy="212365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200" dirty="0" smtClean="0"/>
              <a:t>Allah (</a:t>
            </a:r>
            <a:r>
              <a:rPr lang="en-US" sz="2200" dirty="0" err="1" smtClean="0"/>
              <a:t>swt</a:t>
            </a:r>
            <a:r>
              <a:rPr lang="en-US" sz="2200" dirty="0" smtClean="0"/>
              <a:t>) called Musa to </a:t>
            </a:r>
            <a:r>
              <a:rPr lang="en-US" sz="2200" dirty="0" err="1" smtClean="0"/>
              <a:t>Kuh</a:t>
            </a:r>
            <a:r>
              <a:rPr lang="en-US" sz="2200" dirty="0" smtClean="0"/>
              <a:t> e </a:t>
            </a:r>
            <a:r>
              <a:rPr lang="en-US" sz="2200" dirty="0" err="1" smtClean="0"/>
              <a:t>Tur</a:t>
            </a:r>
            <a:r>
              <a:rPr lang="en-US" sz="2200" dirty="0" smtClean="0"/>
              <a:t> for </a:t>
            </a:r>
            <a:r>
              <a:rPr lang="en-US" sz="2200" dirty="0" smtClean="0">
                <a:solidFill>
                  <a:srgbClr val="FF0000"/>
                </a:solidFill>
              </a:rPr>
              <a:t>40 nights</a:t>
            </a:r>
            <a:r>
              <a:rPr lang="en-US" sz="2200" dirty="0" smtClean="0"/>
              <a:t>. Why nights? This is because according to the Arabs night comes before the day.  The day begins with the sighting of the Moon.</a:t>
            </a:r>
          </a:p>
          <a:p>
            <a:endParaRPr lang="en-US" sz="2200" dirty="0" smtClean="0"/>
          </a:p>
          <a:p>
            <a:r>
              <a:rPr lang="en-US" sz="2200" dirty="0" smtClean="0"/>
              <a:t>Allah (</a:t>
            </a:r>
            <a:r>
              <a:rPr lang="en-US" sz="2200" dirty="0" err="1" smtClean="0"/>
              <a:t>swt</a:t>
            </a:r>
            <a:r>
              <a:rPr lang="en-US" sz="2200" dirty="0" smtClean="0"/>
              <a:t>) says that </a:t>
            </a:r>
            <a:r>
              <a:rPr lang="en-US" sz="2200" dirty="0" err="1" smtClean="0"/>
              <a:t>Bani</a:t>
            </a:r>
            <a:r>
              <a:rPr lang="en-US" sz="2200" dirty="0" smtClean="0"/>
              <a:t> Israel were </a:t>
            </a:r>
            <a:r>
              <a:rPr lang="en-US" sz="2200" dirty="0" err="1" smtClean="0">
                <a:solidFill>
                  <a:srgbClr val="FF0000"/>
                </a:solidFill>
              </a:rPr>
              <a:t>Zalimun</a:t>
            </a:r>
            <a:r>
              <a:rPr lang="en-US" sz="2200" dirty="0" smtClean="0"/>
              <a:t> as they did Shirk. They had started to worship a calf.  Allah (</a:t>
            </a:r>
            <a:r>
              <a:rPr lang="en-US" sz="2200" dirty="0" err="1" smtClean="0"/>
              <a:t>swt</a:t>
            </a:r>
            <a:r>
              <a:rPr lang="en-US" sz="2200" dirty="0" smtClean="0"/>
              <a:t>) forgave them . </a:t>
            </a:r>
            <a:endParaRPr lang="en-US" sz="2200" dirty="0"/>
          </a:p>
        </p:txBody>
      </p:sp>
      <p:pic>
        <p:nvPicPr>
          <p:cNvPr id="40962" name="Picture 2"/>
          <p:cNvPicPr>
            <a:picLocks noChangeAspect="1" noChangeArrowheads="1"/>
          </p:cNvPicPr>
          <p:nvPr/>
        </p:nvPicPr>
        <p:blipFill>
          <a:blip r:embed="rId2"/>
          <a:srcRect/>
          <a:stretch>
            <a:fillRect/>
          </a:stretch>
        </p:blipFill>
        <p:spPr bwMode="auto">
          <a:xfrm>
            <a:off x="1214414" y="285728"/>
            <a:ext cx="6781800" cy="3962400"/>
          </a:xfrm>
          <a:prstGeom prst="rect">
            <a:avLst/>
          </a:prstGeom>
          <a:ln w="88900" cap="sq" cmpd="thickThin">
            <a:solidFill>
              <a:srgbClr val="000000"/>
            </a:solidFill>
            <a:prstDash val="solid"/>
            <a:miter lim="800000"/>
          </a:ln>
          <a:effectLst>
            <a:innerShdw blurRad="76200">
              <a:srgbClr val="000000"/>
            </a:innerShdw>
          </a:effectLst>
        </p:spPr>
      </p:pic>
      <p:sp>
        <p:nvSpPr>
          <p:cNvPr id="11" name="Oval 2"/>
          <p:cNvSpPr>
            <a:spLocks noChangeArrowheads="1"/>
          </p:cNvSpPr>
          <p:nvPr/>
        </p:nvSpPr>
        <p:spPr bwMode="auto">
          <a:xfrm>
            <a:off x="5143504" y="214290"/>
            <a:ext cx="1828800" cy="762000"/>
          </a:xfrm>
          <a:prstGeom prst="ellipse">
            <a:avLst/>
          </a:prstGeom>
          <a:solidFill>
            <a:srgbClr val="FFFFFF">
              <a:alpha val="0"/>
            </a:srgbClr>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Oval 2"/>
          <p:cNvSpPr>
            <a:spLocks noChangeArrowheads="1"/>
          </p:cNvSpPr>
          <p:nvPr/>
        </p:nvSpPr>
        <p:spPr bwMode="auto">
          <a:xfrm>
            <a:off x="5857884" y="2214554"/>
            <a:ext cx="1295400" cy="762000"/>
          </a:xfrm>
          <a:prstGeom prst="ellipse">
            <a:avLst/>
          </a:prstGeom>
          <a:solidFill>
            <a:srgbClr val="FFFFFF">
              <a:alpha val="0"/>
            </a:srgbClr>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TextBox 13"/>
          <p:cNvSpPr txBox="1"/>
          <p:nvPr/>
        </p:nvSpPr>
        <p:spPr>
          <a:xfrm>
            <a:off x="8048764" y="6488668"/>
            <a:ext cx="1095236"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dirty="0" smtClean="0">
                <a:solidFill>
                  <a:srgbClr val="FFFF00"/>
                </a:solidFill>
              </a:rPr>
              <a:t>Verse 51</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3" name="Rectangle 5"/>
          <p:cNvSpPr>
            <a:spLocks noChangeArrowheads="1"/>
          </p:cNvSpPr>
          <p:nvPr/>
        </p:nvSpPr>
        <p:spPr bwMode="auto">
          <a:xfrm>
            <a:off x="0" y="1114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Box 11"/>
          <p:cNvSpPr txBox="1"/>
          <p:nvPr/>
        </p:nvSpPr>
        <p:spPr>
          <a:xfrm>
            <a:off x="228600" y="914400"/>
            <a:ext cx="3810000"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dirty="0" smtClean="0"/>
              <a:t>Allah (</a:t>
            </a:r>
            <a:r>
              <a:rPr lang="en-US" sz="2400" dirty="0" err="1" smtClean="0"/>
              <a:t>swt</a:t>
            </a:r>
            <a:r>
              <a:rPr lang="en-US" sz="2400" dirty="0" smtClean="0"/>
              <a:t>) gave Musa </a:t>
            </a:r>
            <a:r>
              <a:rPr lang="en-US" sz="2400" dirty="0" err="1" smtClean="0"/>
              <a:t>Tawrah</a:t>
            </a:r>
            <a:r>
              <a:rPr lang="en-US" sz="2400" dirty="0" smtClean="0"/>
              <a:t> on </a:t>
            </a:r>
            <a:r>
              <a:rPr lang="en-US" sz="2400" dirty="0" err="1" smtClean="0"/>
              <a:t>Koh</a:t>
            </a:r>
            <a:r>
              <a:rPr lang="en-US" sz="2400" dirty="0" smtClean="0"/>
              <a:t> e Tur.</a:t>
            </a:r>
          </a:p>
          <a:p>
            <a:endParaRPr lang="en-US" sz="2400" dirty="0" smtClean="0"/>
          </a:p>
          <a:p>
            <a:r>
              <a:rPr lang="en-US" sz="2400" dirty="0" err="1" smtClean="0"/>
              <a:t>Tawrah</a:t>
            </a:r>
            <a:r>
              <a:rPr lang="en-US" sz="2400" dirty="0" smtClean="0"/>
              <a:t> is a group of first five books of Old Testament.</a:t>
            </a:r>
          </a:p>
          <a:p>
            <a:endParaRPr lang="en-US" sz="2400" dirty="0" smtClean="0"/>
          </a:p>
          <a:p>
            <a:r>
              <a:rPr lang="en-US" sz="2400" dirty="0" err="1" smtClean="0">
                <a:solidFill>
                  <a:srgbClr val="FF0000"/>
                </a:solidFill>
              </a:rPr>
              <a:t>Furqan</a:t>
            </a:r>
            <a:r>
              <a:rPr lang="en-US" sz="2400" dirty="0" smtClean="0"/>
              <a:t> here means:</a:t>
            </a:r>
          </a:p>
          <a:p>
            <a:r>
              <a:rPr lang="en-US" sz="2400" dirty="0" smtClean="0"/>
              <a:t>The distinguisher, miracles of Musa, </a:t>
            </a:r>
            <a:r>
              <a:rPr lang="en-US" sz="2400" dirty="0" err="1" smtClean="0"/>
              <a:t>Tawrah</a:t>
            </a:r>
            <a:r>
              <a:rPr lang="en-US" sz="2400" dirty="0" smtClean="0"/>
              <a:t>.</a:t>
            </a:r>
          </a:p>
          <a:p>
            <a:endParaRPr lang="en-US" sz="2400" dirty="0" smtClean="0"/>
          </a:p>
          <a:p>
            <a:r>
              <a:rPr lang="en-US" sz="2400" dirty="0" err="1" smtClean="0"/>
              <a:t>Tawrah</a:t>
            </a:r>
            <a:r>
              <a:rPr lang="en-US" sz="2400" dirty="0" smtClean="0"/>
              <a:t> was sent as a guide for </a:t>
            </a:r>
            <a:r>
              <a:rPr lang="en-US" sz="2400" dirty="0" err="1" smtClean="0"/>
              <a:t>Bani</a:t>
            </a:r>
            <a:r>
              <a:rPr lang="en-US" sz="2400" dirty="0" smtClean="0"/>
              <a:t> Israel.</a:t>
            </a:r>
          </a:p>
          <a:p>
            <a:endParaRPr lang="en-US" sz="2400" dirty="0" smtClean="0"/>
          </a:p>
          <a:p>
            <a:endParaRPr lang="en-US" sz="2400" dirty="0"/>
          </a:p>
        </p:txBody>
      </p:sp>
      <p:pic>
        <p:nvPicPr>
          <p:cNvPr id="41986" name="Picture 2"/>
          <p:cNvPicPr>
            <a:picLocks noChangeAspect="1" noChangeArrowheads="1"/>
          </p:cNvPicPr>
          <p:nvPr/>
        </p:nvPicPr>
        <p:blipFill>
          <a:blip r:embed="rId2"/>
          <a:srcRect/>
          <a:stretch>
            <a:fillRect/>
          </a:stretch>
        </p:blipFill>
        <p:spPr bwMode="auto">
          <a:xfrm>
            <a:off x="4357686" y="1428736"/>
            <a:ext cx="4486275" cy="4076712"/>
          </a:xfrm>
          <a:prstGeom prst="rect">
            <a:avLst/>
          </a:prstGeom>
          <a:ln w="88900" cap="sq" cmpd="thickThin">
            <a:solidFill>
              <a:srgbClr val="000000"/>
            </a:solidFill>
            <a:prstDash val="solid"/>
            <a:miter lim="800000"/>
          </a:ln>
          <a:effectLst>
            <a:innerShdw blurRad="76200">
              <a:srgbClr val="000000"/>
            </a:innerShdw>
          </a:effectLst>
        </p:spPr>
      </p:pic>
      <p:sp>
        <p:nvSpPr>
          <p:cNvPr id="13" name="Oval 2"/>
          <p:cNvSpPr>
            <a:spLocks noChangeArrowheads="1"/>
          </p:cNvSpPr>
          <p:nvPr/>
        </p:nvSpPr>
        <p:spPr bwMode="auto">
          <a:xfrm>
            <a:off x="7929586" y="3429000"/>
            <a:ext cx="914400" cy="762000"/>
          </a:xfrm>
          <a:prstGeom prst="ellipse">
            <a:avLst/>
          </a:prstGeom>
          <a:solidFill>
            <a:srgbClr val="FFFFFF">
              <a:alpha val="0"/>
            </a:srgbClr>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7528418" y="6488668"/>
            <a:ext cx="1615582"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dirty="0" smtClean="0">
                <a:solidFill>
                  <a:srgbClr val="FFFF00"/>
                </a:solidFill>
              </a:rPr>
              <a:t>Verses 52-53</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3" name="Rectangle 5"/>
          <p:cNvSpPr>
            <a:spLocks noChangeArrowheads="1"/>
          </p:cNvSpPr>
          <p:nvPr/>
        </p:nvSpPr>
        <p:spPr bwMode="auto">
          <a:xfrm>
            <a:off x="0" y="1114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Box 11"/>
          <p:cNvSpPr txBox="1"/>
          <p:nvPr/>
        </p:nvSpPr>
        <p:spPr>
          <a:xfrm>
            <a:off x="214282" y="357166"/>
            <a:ext cx="4114800" cy="621708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smtClean="0"/>
              <a:t>As a punishment for their “</a:t>
            </a:r>
            <a:r>
              <a:rPr lang="en-US" sz="2000" dirty="0" err="1" smtClean="0"/>
              <a:t>zulm</a:t>
            </a:r>
            <a:r>
              <a:rPr lang="en-US" sz="2000" dirty="0" smtClean="0"/>
              <a:t>” (shirk) Prophet Musa asked </a:t>
            </a:r>
            <a:r>
              <a:rPr lang="en-US" sz="2000" dirty="0" err="1" smtClean="0"/>
              <a:t>Bani</a:t>
            </a:r>
            <a:r>
              <a:rPr lang="en-US" sz="2000" dirty="0" smtClean="0"/>
              <a:t> Israel to seek pardon from Allah (</a:t>
            </a:r>
            <a:r>
              <a:rPr lang="en-US" sz="2000" dirty="0" err="1" smtClean="0"/>
              <a:t>swt</a:t>
            </a:r>
            <a:r>
              <a:rPr lang="en-US" sz="2000" dirty="0" smtClean="0"/>
              <a:t>) by killing those who did shirk. The believers were told to kill the disbelievers.</a:t>
            </a:r>
          </a:p>
          <a:p>
            <a:endParaRPr lang="en-US" sz="2000" dirty="0" smtClean="0"/>
          </a:p>
          <a:p>
            <a:r>
              <a:rPr lang="en-US" sz="2000" dirty="0" smtClean="0"/>
              <a:t>From verse 52 we learn a very important point about repentance and that is that there are many forms of repentances..</a:t>
            </a:r>
          </a:p>
          <a:p>
            <a:endParaRPr lang="en-US" sz="2000" dirty="0"/>
          </a:p>
          <a:p>
            <a:r>
              <a:rPr lang="en-US" sz="2000" dirty="0" smtClean="0"/>
              <a:t>Let us first remember the three conditions for repentance (</a:t>
            </a:r>
            <a:r>
              <a:rPr lang="en-US" sz="2000" dirty="0" err="1" smtClean="0"/>
              <a:t>tawbah</a:t>
            </a:r>
            <a:r>
              <a:rPr lang="en-US" sz="2000" dirty="0" smtClean="0"/>
              <a:t>)</a:t>
            </a:r>
          </a:p>
          <a:p>
            <a:pPr marL="342900" indent="-342900">
              <a:buAutoNum type="arabicPeriod"/>
            </a:pPr>
            <a:r>
              <a:rPr lang="en-US" sz="2000" dirty="0" smtClean="0"/>
              <a:t>To be ashamed of what one has done in the past.</a:t>
            </a:r>
          </a:p>
          <a:p>
            <a:pPr marL="342900" indent="-342900">
              <a:buAutoNum type="arabicPeriod"/>
            </a:pPr>
            <a:r>
              <a:rPr lang="en-US" sz="2000" dirty="0" smtClean="0"/>
              <a:t>To leave the bad deed.</a:t>
            </a:r>
          </a:p>
          <a:p>
            <a:pPr marL="342900" indent="-342900">
              <a:buAutoNum type="arabicPeriod"/>
            </a:pPr>
            <a:r>
              <a:rPr lang="en-US" sz="2000" dirty="0" smtClean="0"/>
              <a:t>To promise not to repeat the sin again.</a:t>
            </a:r>
          </a:p>
          <a:p>
            <a:pPr marL="342900" indent="-342900">
              <a:buAutoNum type="arabicPeriod"/>
            </a:pPr>
            <a:endParaRPr lang="en-US" dirty="0"/>
          </a:p>
        </p:txBody>
      </p:sp>
      <p:pic>
        <p:nvPicPr>
          <p:cNvPr id="43010" name="Picture 2"/>
          <p:cNvPicPr>
            <a:picLocks noChangeAspect="1" noChangeArrowheads="1"/>
          </p:cNvPicPr>
          <p:nvPr/>
        </p:nvPicPr>
        <p:blipFill>
          <a:blip r:embed="rId2" cstate="email"/>
          <a:srcRect/>
          <a:stretch>
            <a:fillRect/>
          </a:stretch>
        </p:blipFill>
        <p:spPr bwMode="auto">
          <a:xfrm>
            <a:off x="4572000" y="214290"/>
            <a:ext cx="4291012" cy="6110310"/>
          </a:xfrm>
          <a:prstGeom prst="rect">
            <a:avLst/>
          </a:prstGeom>
          <a:ln w="88900" cap="sq" cmpd="thickThin">
            <a:solidFill>
              <a:srgbClr val="000000"/>
            </a:solidFill>
            <a:prstDash val="solid"/>
            <a:miter lim="800000"/>
          </a:ln>
          <a:effectLst>
            <a:innerShdw blurRad="76200">
              <a:srgbClr val="000000"/>
            </a:innerShdw>
          </a:effectLst>
        </p:spPr>
      </p:pic>
      <p:sp>
        <p:nvSpPr>
          <p:cNvPr id="8" name="TextBox 7"/>
          <p:cNvSpPr txBox="1"/>
          <p:nvPr/>
        </p:nvSpPr>
        <p:spPr>
          <a:xfrm>
            <a:off x="7429520" y="6488668"/>
            <a:ext cx="1714480"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dirty="0" smtClean="0">
                <a:solidFill>
                  <a:srgbClr val="FFFF00"/>
                </a:solidFill>
              </a:rPr>
              <a:t>Verses 53-54</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3" name="Rectangle 5"/>
          <p:cNvSpPr>
            <a:spLocks noChangeArrowheads="1"/>
          </p:cNvSpPr>
          <p:nvPr/>
        </p:nvSpPr>
        <p:spPr bwMode="auto">
          <a:xfrm>
            <a:off x="0" y="1114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Box 11"/>
          <p:cNvSpPr txBox="1"/>
          <p:nvPr/>
        </p:nvSpPr>
        <p:spPr>
          <a:xfrm>
            <a:off x="214282" y="1000108"/>
            <a:ext cx="8701118"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smtClean="0"/>
              <a:t>We learn from different verses of Qur’an that there are different forms of repentances.</a:t>
            </a:r>
          </a:p>
          <a:p>
            <a:pPr marL="457200" indent="-457200">
              <a:buAutoNum type="arabicPeriod"/>
            </a:pPr>
            <a:r>
              <a:rPr lang="en-US" sz="2000" dirty="0" smtClean="0"/>
              <a:t>There are some deeds that wash away one’s sins. Such as when </a:t>
            </a:r>
            <a:r>
              <a:rPr lang="en-US" sz="2000" dirty="0" err="1" smtClean="0"/>
              <a:t>when</a:t>
            </a:r>
            <a:r>
              <a:rPr lang="en-US" sz="2000" dirty="0" smtClean="0"/>
              <a:t> one prays, does </a:t>
            </a:r>
            <a:r>
              <a:rPr lang="en-US" sz="2000" dirty="0" err="1" smtClean="0"/>
              <a:t>wudhu</a:t>
            </a:r>
            <a:r>
              <a:rPr lang="en-US" sz="2000" dirty="0" smtClean="0"/>
              <a:t> or does </a:t>
            </a:r>
            <a:r>
              <a:rPr lang="en-US" sz="2000" dirty="0" err="1" smtClean="0"/>
              <a:t>ahsaan</a:t>
            </a:r>
            <a:r>
              <a:rPr lang="en-US" sz="2000" dirty="0" smtClean="0"/>
              <a:t>. This is like the washing away of dust from the atmosphere when it rains. In the same way little sins are washed away by good deeds.</a:t>
            </a:r>
          </a:p>
          <a:p>
            <a:pPr marL="457200" indent="-457200">
              <a:buAutoNum type="arabicPeriod"/>
            </a:pPr>
            <a:r>
              <a:rPr lang="en-US" sz="2000" dirty="0" smtClean="0"/>
              <a:t>Then there are sins for which one has to seek Allah (</a:t>
            </a:r>
            <a:r>
              <a:rPr lang="en-US" sz="2000" dirty="0" err="1" smtClean="0"/>
              <a:t>swt</a:t>
            </a:r>
            <a:r>
              <a:rPr lang="en-US" sz="2000" dirty="0" smtClean="0"/>
              <a:t>) </a:t>
            </a:r>
            <a:r>
              <a:rPr lang="en-US" sz="2000" dirty="0" err="1" smtClean="0"/>
              <a:t>foregiveness</a:t>
            </a:r>
            <a:r>
              <a:rPr lang="en-US" sz="2000" dirty="0" smtClean="0"/>
              <a:t>.</a:t>
            </a:r>
          </a:p>
          <a:p>
            <a:pPr marL="457200" indent="-457200">
              <a:buAutoNum type="arabicPeriod"/>
            </a:pPr>
            <a:r>
              <a:rPr lang="en-US" sz="2000" dirty="0" smtClean="0"/>
              <a:t>There are sins for which one has to pay a penalty (</a:t>
            </a:r>
            <a:r>
              <a:rPr lang="en-US" sz="2000" dirty="0" err="1" smtClean="0"/>
              <a:t>kafaarah</a:t>
            </a:r>
            <a:r>
              <a:rPr lang="en-US" sz="2000" dirty="0" smtClean="0"/>
              <a:t>). Such sins are usually because of ones irresponsible attitude towards fellow human beings (</a:t>
            </a:r>
            <a:r>
              <a:rPr lang="en-US" sz="2000" dirty="0" err="1" smtClean="0"/>
              <a:t>haqooq</a:t>
            </a:r>
            <a:r>
              <a:rPr lang="en-US" sz="2000" dirty="0" smtClean="0"/>
              <a:t> </a:t>
            </a:r>
            <a:r>
              <a:rPr lang="en-US" sz="2000" dirty="0" err="1" smtClean="0"/>
              <a:t>ul</a:t>
            </a:r>
            <a:r>
              <a:rPr lang="en-US" sz="2000" dirty="0" smtClean="0"/>
              <a:t> </a:t>
            </a:r>
            <a:r>
              <a:rPr lang="en-US" sz="2000" dirty="0" err="1" smtClean="0"/>
              <a:t>ibaad</a:t>
            </a:r>
            <a:r>
              <a:rPr lang="en-US" sz="2000" dirty="0" smtClean="0"/>
              <a:t>). As Allah (</a:t>
            </a:r>
            <a:r>
              <a:rPr lang="en-US" sz="2000" dirty="0" err="1" smtClean="0"/>
              <a:t>swt</a:t>
            </a:r>
            <a:r>
              <a:rPr lang="en-US" sz="2000" dirty="0" smtClean="0"/>
              <a:t>) has said that He may forgive some sins done against Him but will never forgive if one has harmed his fellow beings until they forgive him.</a:t>
            </a:r>
          </a:p>
          <a:p>
            <a:pPr marL="457200" indent="-457200">
              <a:buAutoNum type="arabicPeriod"/>
            </a:pPr>
            <a:r>
              <a:rPr lang="en-US" sz="2000" dirty="0" smtClean="0"/>
              <a:t>There are sins for which one has to face punishment. Such as adultery, stealing. The sin committed by </a:t>
            </a:r>
            <a:r>
              <a:rPr lang="en-US" sz="2000" dirty="0" err="1" smtClean="0"/>
              <a:t>Bani</a:t>
            </a:r>
            <a:r>
              <a:rPr lang="en-US" sz="2000" dirty="0" smtClean="0"/>
              <a:t> Israel when they worshipped the calf was shirk and for that they were punished. The believers had to kill the disbelievers. It was only after the punishment was executed that Allah (</a:t>
            </a:r>
            <a:r>
              <a:rPr lang="en-US" sz="2000" dirty="0" err="1" smtClean="0"/>
              <a:t>swt</a:t>
            </a:r>
            <a:r>
              <a:rPr lang="en-US" sz="2000" dirty="0" smtClean="0"/>
              <a:t>) forgave </a:t>
            </a:r>
            <a:r>
              <a:rPr lang="en-US" sz="2000" dirty="0" err="1" smtClean="0"/>
              <a:t>Bani</a:t>
            </a:r>
            <a:r>
              <a:rPr lang="en-US" sz="2000" dirty="0" smtClean="0"/>
              <a:t> Israel.</a:t>
            </a:r>
            <a:endParaRPr lang="en-US" sz="2000" dirty="0"/>
          </a:p>
        </p:txBody>
      </p:sp>
      <p:pic>
        <p:nvPicPr>
          <p:cNvPr id="43010" name="Picture 2"/>
          <p:cNvPicPr>
            <a:picLocks noChangeAspect="1" noChangeArrowheads="1"/>
          </p:cNvPicPr>
          <p:nvPr/>
        </p:nvPicPr>
        <p:blipFill>
          <a:blip r:embed="rId2" cstate="email"/>
          <a:srcRect r="-8431" b="-19004"/>
          <a:stretch>
            <a:fillRect/>
          </a:stretch>
        </p:blipFill>
        <p:spPr bwMode="auto">
          <a:xfrm>
            <a:off x="5143504" y="285728"/>
            <a:ext cx="1071570" cy="714380"/>
          </a:xfrm>
          <a:prstGeom prst="rect">
            <a:avLst/>
          </a:prstGeom>
          <a:ln>
            <a:noFill/>
          </a:ln>
          <a:effectLst>
            <a:softEdge rad="112500"/>
          </a:effectLst>
        </p:spPr>
      </p:pic>
      <p:pic>
        <p:nvPicPr>
          <p:cNvPr id="7" name="Picture 2"/>
          <p:cNvPicPr>
            <a:picLocks noChangeAspect="1" noChangeArrowheads="1"/>
          </p:cNvPicPr>
          <p:nvPr/>
        </p:nvPicPr>
        <p:blipFill>
          <a:blip r:embed="rId3" cstate="email"/>
          <a:srcRect/>
          <a:stretch>
            <a:fillRect/>
          </a:stretch>
        </p:blipFill>
        <p:spPr bwMode="auto">
          <a:xfrm>
            <a:off x="5929322" y="357166"/>
            <a:ext cx="3000396" cy="571504"/>
          </a:xfrm>
          <a:prstGeom prst="rect">
            <a:avLst/>
          </a:prstGeom>
          <a:ln>
            <a:noFill/>
          </a:ln>
          <a:effectLst>
            <a:softEdge rad="112500"/>
          </a:effectLst>
        </p:spPr>
      </p:pic>
      <p:sp>
        <p:nvSpPr>
          <p:cNvPr id="8" name="TextBox 7"/>
          <p:cNvSpPr txBox="1"/>
          <p:nvPr/>
        </p:nvSpPr>
        <p:spPr>
          <a:xfrm>
            <a:off x="8048764" y="6488668"/>
            <a:ext cx="1095236"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dirty="0" smtClean="0">
                <a:solidFill>
                  <a:srgbClr val="FFFF00"/>
                </a:solidFill>
              </a:rPr>
              <a:t>Verse 54</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714488"/>
            <a:ext cx="8229600" cy="4829196"/>
          </a:xfrm>
        </p:spPr>
        <p:style>
          <a:lnRef idx="2">
            <a:schemeClr val="accent2"/>
          </a:lnRef>
          <a:fillRef idx="1">
            <a:schemeClr val="lt1"/>
          </a:fillRef>
          <a:effectRef idx="0">
            <a:schemeClr val="accent2"/>
          </a:effectRef>
          <a:fontRef idx="minor">
            <a:schemeClr val="dk1"/>
          </a:fontRef>
        </p:style>
        <p:txBody>
          <a:bodyPr/>
          <a:lstStyle/>
          <a:p>
            <a:pPr marL="0" indent="0">
              <a:buNone/>
            </a:pPr>
            <a:r>
              <a:rPr lang="en-US" sz="2400" dirty="0" smtClean="0">
                <a:solidFill>
                  <a:schemeClr val="tx1"/>
                </a:solidFill>
              </a:rPr>
              <a:t>Abu </a:t>
            </a:r>
            <a:r>
              <a:rPr lang="en-US" sz="2400" dirty="0" err="1" smtClean="0">
                <a:solidFill>
                  <a:schemeClr val="tx1"/>
                </a:solidFill>
              </a:rPr>
              <a:t>Bakr</a:t>
            </a:r>
            <a:r>
              <a:rPr lang="en-US" sz="2400" dirty="0" smtClean="0">
                <a:solidFill>
                  <a:schemeClr val="tx1"/>
                </a:solidFill>
              </a:rPr>
              <a:t> (</a:t>
            </a:r>
            <a:r>
              <a:rPr lang="en-US" sz="2400" dirty="0" err="1" smtClean="0">
                <a:solidFill>
                  <a:schemeClr val="tx1"/>
                </a:solidFill>
              </a:rPr>
              <a:t>radiyallahu</a:t>
            </a:r>
            <a:r>
              <a:rPr lang="en-US" sz="2400" dirty="0" smtClean="0">
                <a:solidFill>
                  <a:schemeClr val="tx1"/>
                </a:solidFill>
              </a:rPr>
              <a:t> </a:t>
            </a:r>
            <a:r>
              <a:rPr lang="en-US" sz="2400" dirty="0" err="1" smtClean="0">
                <a:solidFill>
                  <a:schemeClr val="tx1"/>
                </a:solidFill>
              </a:rPr>
              <a:t>anh</a:t>
            </a:r>
            <a:r>
              <a:rPr lang="en-US" sz="2400" dirty="0" smtClean="0">
                <a:solidFill>
                  <a:schemeClr val="tx1"/>
                </a:solidFill>
              </a:rPr>
              <a:t>) related that </a:t>
            </a:r>
            <a:r>
              <a:rPr lang="en-US" sz="2400" dirty="0" err="1" smtClean="0">
                <a:solidFill>
                  <a:schemeClr val="tx1"/>
                </a:solidFill>
              </a:rPr>
              <a:t>Rasulullah</a:t>
            </a:r>
            <a:r>
              <a:rPr lang="en-US" sz="2400" dirty="0" smtClean="0">
                <a:solidFill>
                  <a:schemeClr val="tx1"/>
                </a:solidFill>
              </a:rPr>
              <a:t> (</a:t>
            </a:r>
            <a:r>
              <a:rPr lang="en-US" sz="2400" dirty="0" err="1" smtClean="0">
                <a:solidFill>
                  <a:schemeClr val="tx1"/>
                </a:solidFill>
              </a:rPr>
              <a:t>sallallaahu</a:t>
            </a:r>
            <a:r>
              <a:rPr lang="en-US" sz="2400" dirty="0" smtClean="0">
                <a:solidFill>
                  <a:schemeClr val="tx1"/>
                </a:solidFill>
              </a:rPr>
              <a:t> </a:t>
            </a:r>
            <a:r>
              <a:rPr lang="en-US" sz="2400" dirty="0" err="1" smtClean="0">
                <a:solidFill>
                  <a:schemeClr val="tx1"/>
                </a:solidFill>
              </a:rPr>
              <a:t>alayhi</a:t>
            </a:r>
            <a:r>
              <a:rPr lang="en-US" sz="2400" dirty="0" smtClean="0">
                <a:solidFill>
                  <a:schemeClr val="tx1"/>
                </a:solidFill>
              </a:rPr>
              <a:t> </a:t>
            </a:r>
            <a:r>
              <a:rPr lang="en-US" sz="2400" dirty="0" err="1" smtClean="0">
                <a:solidFill>
                  <a:schemeClr val="tx1"/>
                </a:solidFill>
              </a:rPr>
              <a:t>wa</a:t>
            </a:r>
            <a:r>
              <a:rPr lang="en-US" sz="2400" dirty="0" smtClean="0">
                <a:solidFill>
                  <a:schemeClr val="tx1"/>
                </a:solidFill>
              </a:rPr>
              <a:t> </a:t>
            </a:r>
            <a:r>
              <a:rPr lang="en-US" sz="2400" dirty="0" err="1" smtClean="0">
                <a:solidFill>
                  <a:schemeClr val="tx1"/>
                </a:solidFill>
              </a:rPr>
              <a:t>sallam</a:t>
            </a:r>
            <a:r>
              <a:rPr lang="en-US" sz="2400" dirty="0" smtClean="0">
                <a:solidFill>
                  <a:schemeClr val="tx1"/>
                </a:solidFill>
              </a:rPr>
              <a:t>) said: “Shirk amongst you is more hidden than the crawling of an ant, and I shall tell you of something which, if you do it, will remove from you both the minor and the major Shirk. Say</a:t>
            </a:r>
            <a:r>
              <a:rPr lang="en-US" sz="2400" dirty="0" smtClean="0">
                <a:solidFill>
                  <a:srgbClr val="00B050"/>
                </a:solidFill>
              </a:rPr>
              <a:t>: </a:t>
            </a:r>
            <a:r>
              <a:rPr lang="en-US" sz="2400" dirty="0" err="1" smtClean="0">
                <a:solidFill>
                  <a:srgbClr val="00B050"/>
                </a:solidFill>
              </a:rPr>
              <a:t>Allahumma</a:t>
            </a:r>
            <a:r>
              <a:rPr lang="en-US" sz="2400" dirty="0" smtClean="0">
                <a:solidFill>
                  <a:srgbClr val="00B050"/>
                </a:solidFill>
              </a:rPr>
              <a:t> </a:t>
            </a:r>
            <a:r>
              <a:rPr lang="en-US" sz="2400" dirty="0" err="1" smtClean="0">
                <a:solidFill>
                  <a:srgbClr val="00B050"/>
                </a:solidFill>
              </a:rPr>
              <a:t>inni</a:t>
            </a:r>
            <a:r>
              <a:rPr lang="en-US" sz="2400" dirty="0" smtClean="0">
                <a:solidFill>
                  <a:srgbClr val="00B050"/>
                </a:solidFill>
              </a:rPr>
              <a:t> </a:t>
            </a:r>
            <a:r>
              <a:rPr lang="en-US" sz="2400" dirty="0" err="1" smtClean="0">
                <a:solidFill>
                  <a:srgbClr val="00B050"/>
                </a:solidFill>
              </a:rPr>
              <a:t>a’udhu</a:t>
            </a:r>
            <a:r>
              <a:rPr lang="en-US" sz="2400" dirty="0" smtClean="0">
                <a:solidFill>
                  <a:srgbClr val="00B050"/>
                </a:solidFill>
              </a:rPr>
              <a:t> </a:t>
            </a:r>
            <a:r>
              <a:rPr lang="en-US" sz="2400" dirty="0" err="1" smtClean="0">
                <a:solidFill>
                  <a:srgbClr val="00B050"/>
                </a:solidFill>
              </a:rPr>
              <a:t>bika</a:t>
            </a:r>
            <a:r>
              <a:rPr lang="en-US" sz="2400" dirty="0" smtClean="0">
                <a:solidFill>
                  <a:srgbClr val="00B050"/>
                </a:solidFill>
              </a:rPr>
              <a:t> an </a:t>
            </a:r>
            <a:r>
              <a:rPr lang="en-US" sz="2400" dirty="0" err="1" smtClean="0">
                <a:solidFill>
                  <a:srgbClr val="00B050"/>
                </a:solidFill>
              </a:rPr>
              <a:t>ushrika</a:t>
            </a:r>
            <a:r>
              <a:rPr lang="en-US" sz="2400" dirty="0" smtClean="0">
                <a:solidFill>
                  <a:srgbClr val="00B050"/>
                </a:solidFill>
              </a:rPr>
              <a:t> </a:t>
            </a:r>
            <a:r>
              <a:rPr lang="en-US" sz="2400" dirty="0" err="1" smtClean="0">
                <a:solidFill>
                  <a:srgbClr val="00B050"/>
                </a:solidFill>
              </a:rPr>
              <a:t>bika</a:t>
            </a:r>
            <a:r>
              <a:rPr lang="en-US" sz="2400" dirty="0" smtClean="0">
                <a:solidFill>
                  <a:srgbClr val="00B050"/>
                </a:solidFill>
              </a:rPr>
              <a:t> </a:t>
            </a:r>
            <a:r>
              <a:rPr lang="en-US" sz="2400" dirty="0" err="1" smtClean="0">
                <a:solidFill>
                  <a:srgbClr val="00B050"/>
                </a:solidFill>
              </a:rPr>
              <a:t>wa</a:t>
            </a:r>
            <a:r>
              <a:rPr lang="en-US" sz="2400" dirty="0" smtClean="0">
                <a:solidFill>
                  <a:srgbClr val="00B050"/>
                </a:solidFill>
              </a:rPr>
              <a:t> </a:t>
            </a:r>
            <a:r>
              <a:rPr lang="en-US" sz="2400" dirty="0" err="1" smtClean="0">
                <a:solidFill>
                  <a:srgbClr val="00B050"/>
                </a:solidFill>
              </a:rPr>
              <a:t>ana</a:t>
            </a:r>
            <a:r>
              <a:rPr lang="en-US" sz="2400" dirty="0" smtClean="0">
                <a:solidFill>
                  <a:srgbClr val="00B050"/>
                </a:solidFill>
              </a:rPr>
              <a:t> </a:t>
            </a:r>
            <a:r>
              <a:rPr lang="en-US" sz="2400" dirty="0" err="1" smtClean="0">
                <a:solidFill>
                  <a:srgbClr val="00B050"/>
                </a:solidFill>
              </a:rPr>
              <a:t>a’lamu</a:t>
            </a:r>
            <a:r>
              <a:rPr lang="en-US" sz="2400" dirty="0" smtClean="0">
                <a:solidFill>
                  <a:srgbClr val="00B050"/>
                </a:solidFill>
              </a:rPr>
              <a:t> </a:t>
            </a:r>
            <a:r>
              <a:rPr lang="en-US" sz="2400" dirty="0" err="1" smtClean="0">
                <a:solidFill>
                  <a:srgbClr val="00B050"/>
                </a:solidFill>
              </a:rPr>
              <a:t>wa</a:t>
            </a:r>
            <a:r>
              <a:rPr lang="en-US" sz="2400" dirty="0" smtClean="0">
                <a:solidFill>
                  <a:srgbClr val="00B050"/>
                </a:solidFill>
              </a:rPr>
              <a:t> </a:t>
            </a:r>
            <a:r>
              <a:rPr lang="en-US" sz="2400" dirty="0" err="1" smtClean="0">
                <a:solidFill>
                  <a:srgbClr val="00B050"/>
                </a:solidFill>
              </a:rPr>
              <a:t>astagh-firuka</a:t>
            </a:r>
            <a:r>
              <a:rPr lang="en-US" sz="2400" dirty="0" smtClean="0">
                <a:solidFill>
                  <a:srgbClr val="00B050"/>
                </a:solidFill>
              </a:rPr>
              <a:t> </a:t>
            </a:r>
            <a:r>
              <a:rPr lang="en-US" sz="2400" dirty="0" err="1" smtClean="0">
                <a:solidFill>
                  <a:srgbClr val="00B050"/>
                </a:solidFill>
              </a:rPr>
              <a:t>limma</a:t>
            </a:r>
            <a:r>
              <a:rPr lang="en-US" sz="2400" dirty="0" smtClean="0">
                <a:solidFill>
                  <a:srgbClr val="00B050"/>
                </a:solidFill>
              </a:rPr>
              <a:t> </a:t>
            </a:r>
            <a:r>
              <a:rPr lang="en-US" sz="2400" dirty="0" err="1" smtClean="0">
                <a:solidFill>
                  <a:srgbClr val="00B050"/>
                </a:solidFill>
              </a:rPr>
              <a:t>laa</a:t>
            </a:r>
            <a:r>
              <a:rPr lang="en-US" sz="2400" dirty="0" smtClean="0">
                <a:solidFill>
                  <a:srgbClr val="00B050"/>
                </a:solidFill>
              </a:rPr>
              <a:t> </a:t>
            </a:r>
            <a:r>
              <a:rPr lang="en-US" sz="2400" dirty="0" err="1" smtClean="0">
                <a:solidFill>
                  <a:srgbClr val="00B050"/>
                </a:solidFill>
              </a:rPr>
              <a:t>a’lam</a:t>
            </a:r>
            <a:r>
              <a:rPr lang="en-US" sz="2400" dirty="0" smtClean="0">
                <a:solidFill>
                  <a:srgbClr val="00B050"/>
                </a:solidFill>
              </a:rPr>
              <a:t> (O Allah, surely I seek refuge in you from knowingly worshiping others besides you and I seek your forgiveness for what I don’t know).” </a:t>
            </a:r>
            <a:r>
              <a:rPr lang="en-US" sz="2400" dirty="0" smtClean="0">
                <a:solidFill>
                  <a:schemeClr val="tx1"/>
                </a:solidFill>
              </a:rPr>
              <a:t>(</a:t>
            </a:r>
            <a:r>
              <a:rPr lang="en-US" sz="2400" dirty="0" err="1" smtClean="0">
                <a:solidFill>
                  <a:schemeClr val="tx1"/>
                </a:solidFill>
              </a:rPr>
              <a:t>Sahih</a:t>
            </a:r>
            <a:r>
              <a:rPr lang="en-US" sz="2400" dirty="0" smtClean="0">
                <a:solidFill>
                  <a:schemeClr val="tx1"/>
                </a:solidFill>
              </a:rPr>
              <a:t> al-</a:t>
            </a:r>
            <a:r>
              <a:rPr lang="en-US" sz="2400" dirty="0" err="1" smtClean="0">
                <a:solidFill>
                  <a:schemeClr val="tx1"/>
                </a:solidFill>
              </a:rPr>
              <a:t>Jaami</a:t>
            </a:r>
            <a:r>
              <a:rPr lang="en-US" sz="2400" dirty="0" smtClean="0">
                <a:solidFill>
                  <a:schemeClr val="tx1"/>
                </a:solidFill>
              </a:rPr>
              <a:t>)</a:t>
            </a:r>
          </a:p>
          <a:p>
            <a:pPr marL="0" indent="0">
              <a:buNone/>
            </a:pPr>
            <a:endParaRPr lang="en-US" sz="2400" dirty="0">
              <a:solidFill>
                <a:schemeClr val="tx1"/>
              </a:solidFill>
            </a:endParaRPr>
          </a:p>
          <a:p>
            <a:pPr marL="0" indent="0"/>
            <a:r>
              <a:rPr lang="en-US" sz="2400" dirty="0" smtClean="0">
                <a:solidFill>
                  <a:schemeClr val="tx1"/>
                </a:solidFill>
              </a:rPr>
              <a:t>To be safe from shirk one must know what shirk is and that can only be achieved through knowledge. </a:t>
            </a:r>
            <a:endParaRPr lang="en-US" sz="2400" dirty="0">
              <a:solidFill>
                <a:schemeClr val="tx1"/>
              </a:solidFill>
            </a:endParaRPr>
          </a:p>
        </p:txBody>
      </p:sp>
      <p:sp>
        <p:nvSpPr>
          <p:cNvPr id="5" name="Title 4"/>
          <p:cNvSpPr txBox="1">
            <a:spLocks noGrp="1"/>
          </p:cNvSpPr>
          <p:nvPr>
            <p:ph type="title"/>
          </p:nvPr>
        </p:nvSpPr>
        <p:spPr>
          <a:xfrm>
            <a:off x="2571736" y="571480"/>
            <a:ext cx="4044698" cy="769441"/>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err="1" smtClean="0">
                <a:solidFill>
                  <a:schemeClr val="tx1"/>
                </a:solidFill>
              </a:rPr>
              <a:t>Hadith</a:t>
            </a:r>
            <a:r>
              <a:rPr lang="en-US" dirty="0" smtClean="0">
                <a:solidFill>
                  <a:schemeClr val="tx1"/>
                </a:solidFill>
              </a:rPr>
              <a:t> on Shirk</a:t>
            </a:r>
            <a:endParaRPr lang="en-US" dirty="0">
              <a:solidFill>
                <a:schemeClr val="tx1"/>
              </a:solidFill>
            </a:endParaRPr>
          </a:p>
        </p:txBody>
      </p:sp>
      <p:sp>
        <p:nvSpPr>
          <p:cNvPr id="6" name="TextBox 5"/>
          <p:cNvSpPr txBox="1"/>
          <p:nvPr/>
        </p:nvSpPr>
        <p:spPr>
          <a:xfrm>
            <a:off x="8048764" y="6488668"/>
            <a:ext cx="1095236"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dirty="0" smtClean="0">
                <a:solidFill>
                  <a:srgbClr val="FFFF00"/>
                </a:solidFill>
              </a:rPr>
              <a:t>Verse 54</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3" name="Rectangle 5"/>
          <p:cNvSpPr>
            <a:spLocks noChangeArrowheads="1"/>
          </p:cNvSpPr>
          <p:nvPr/>
        </p:nvSpPr>
        <p:spPr bwMode="auto">
          <a:xfrm>
            <a:off x="0" y="1114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Box 11"/>
          <p:cNvSpPr txBox="1"/>
          <p:nvPr/>
        </p:nvSpPr>
        <p:spPr>
          <a:xfrm>
            <a:off x="214282" y="1000108"/>
            <a:ext cx="3505200" cy="486287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200" dirty="0" smtClean="0"/>
              <a:t>When Prophet Musa came with </a:t>
            </a:r>
            <a:r>
              <a:rPr lang="en-US" sz="2200" dirty="0" err="1" smtClean="0"/>
              <a:t>Tawrah</a:t>
            </a:r>
            <a:r>
              <a:rPr lang="en-US" sz="2200" dirty="0" smtClean="0"/>
              <a:t>, </a:t>
            </a:r>
            <a:r>
              <a:rPr lang="en-US" sz="2200" dirty="0" err="1" smtClean="0"/>
              <a:t>Bani</a:t>
            </a:r>
            <a:r>
              <a:rPr lang="en-US" sz="2200" dirty="0" smtClean="0"/>
              <a:t> Israel said that they would only believe him if they saw Allah (</a:t>
            </a:r>
            <a:r>
              <a:rPr lang="en-US" sz="2200" dirty="0" err="1" smtClean="0"/>
              <a:t>swt</a:t>
            </a:r>
            <a:r>
              <a:rPr lang="en-US" sz="2200" dirty="0" smtClean="0"/>
              <a:t>) with their own eyes. Seventy men from amongst them went to </a:t>
            </a:r>
            <a:r>
              <a:rPr lang="en-US" sz="2200" dirty="0" err="1" smtClean="0"/>
              <a:t>Koh</a:t>
            </a:r>
            <a:r>
              <a:rPr lang="en-US" sz="2200" dirty="0" smtClean="0"/>
              <a:t> e </a:t>
            </a:r>
            <a:r>
              <a:rPr lang="en-US" sz="2200" dirty="0" err="1" smtClean="0"/>
              <a:t>Tur</a:t>
            </a:r>
            <a:r>
              <a:rPr lang="en-US" sz="2200" dirty="0" smtClean="0"/>
              <a:t> and as a punishment  lightning struck them and they died. Musa supplicated to Allah (</a:t>
            </a:r>
            <a:r>
              <a:rPr lang="en-US" sz="2200" dirty="0" err="1" smtClean="0"/>
              <a:t>swt</a:t>
            </a:r>
            <a:r>
              <a:rPr lang="en-US" sz="2200" dirty="0" smtClean="0"/>
              <a:t>) to give them life again and they were given life</a:t>
            </a:r>
            <a:r>
              <a:rPr lang="en-US" sz="2400" dirty="0" smtClean="0"/>
              <a:t>. </a:t>
            </a:r>
            <a:endParaRPr lang="en-US" sz="2400" dirty="0"/>
          </a:p>
        </p:txBody>
      </p:sp>
      <p:pic>
        <p:nvPicPr>
          <p:cNvPr id="44035" name="Picture 3"/>
          <p:cNvPicPr>
            <a:picLocks noChangeAspect="1" noChangeArrowheads="1"/>
          </p:cNvPicPr>
          <p:nvPr/>
        </p:nvPicPr>
        <p:blipFill>
          <a:blip r:embed="rId2"/>
          <a:srcRect/>
          <a:stretch>
            <a:fillRect/>
          </a:stretch>
        </p:blipFill>
        <p:spPr bwMode="auto">
          <a:xfrm>
            <a:off x="4038600" y="228600"/>
            <a:ext cx="4848225" cy="6400800"/>
          </a:xfrm>
          <a:prstGeom prst="rect">
            <a:avLst/>
          </a:prstGeom>
          <a:ln w="88900" cap="sq" cmpd="thickThin">
            <a:solidFill>
              <a:srgbClr val="000000"/>
            </a:solidFill>
            <a:prstDash val="solid"/>
            <a:miter lim="800000"/>
          </a:ln>
          <a:effectLst>
            <a:innerShdw blurRad="76200">
              <a:srgbClr val="000000"/>
            </a:innerShdw>
          </a:effectLst>
        </p:spPr>
      </p:pic>
      <p:sp>
        <p:nvSpPr>
          <p:cNvPr id="8" name="TextBox 7"/>
          <p:cNvSpPr txBox="1"/>
          <p:nvPr/>
        </p:nvSpPr>
        <p:spPr>
          <a:xfrm>
            <a:off x="7643834" y="6488668"/>
            <a:ext cx="1500166"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dirty="0" smtClean="0">
                <a:solidFill>
                  <a:srgbClr val="FFFF00"/>
                </a:solidFill>
              </a:rPr>
              <a:t>Verse 55-56</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3" name="Rectangle 5"/>
          <p:cNvSpPr>
            <a:spLocks noChangeArrowheads="1"/>
          </p:cNvSpPr>
          <p:nvPr/>
        </p:nvSpPr>
        <p:spPr bwMode="auto">
          <a:xfrm>
            <a:off x="0" y="1114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Box 11"/>
          <p:cNvSpPr txBox="1"/>
          <p:nvPr/>
        </p:nvSpPr>
        <p:spPr>
          <a:xfrm>
            <a:off x="285720" y="357166"/>
            <a:ext cx="3914772" cy="624786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smtClean="0"/>
              <a:t>The shade of clouds was another blessing on </a:t>
            </a:r>
            <a:r>
              <a:rPr lang="en-US" sz="2000" dirty="0" err="1" smtClean="0"/>
              <a:t>Bani</a:t>
            </a:r>
            <a:r>
              <a:rPr lang="en-US" sz="2000" dirty="0" smtClean="0"/>
              <a:t> Israel. They were made to wander in a plain for 40 years. It is said that this area is between Egypt and Syria and it is only 10 miles long. </a:t>
            </a:r>
            <a:r>
              <a:rPr lang="en-US" sz="2000" dirty="0" err="1" smtClean="0"/>
              <a:t>Bani</a:t>
            </a:r>
            <a:r>
              <a:rPr lang="en-US" sz="2000" dirty="0" smtClean="0"/>
              <a:t> Israel used to travel in the day in search of their homeland and would find themselves at the place they had started from. </a:t>
            </a:r>
          </a:p>
          <a:p>
            <a:endParaRPr lang="en-US" sz="2000" dirty="0" smtClean="0"/>
          </a:p>
          <a:p>
            <a:r>
              <a:rPr lang="en-US" sz="2000" dirty="0" smtClean="0"/>
              <a:t>They were also provided with Manna and </a:t>
            </a:r>
            <a:r>
              <a:rPr lang="en-US" sz="2000" dirty="0" err="1" smtClean="0"/>
              <a:t>Salwa</a:t>
            </a:r>
            <a:r>
              <a:rPr lang="en-US" sz="2000" dirty="0" smtClean="0"/>
              <a:t>.  </a:t>
            </a:r>
            <a:r>
              <a:rPr lang="en-US" sz="2000" dirty="0" err="1" smtClean="0"/>
              <a:t>Bani</a:t>
            </a:r>
            <a:r>
              <a:rPr lang="en-US" sz="2000" dirty="0" smtClean="0"/>
              <a:t> Israel were told to eat from the good things and not to store the food. But they disobeyed. </a:t>
            </a:r>
          </a:p>
          <a:p>
            <a:endParaRPr lang="en-US" sz="2000" dirty="0"/>
          </a:p>
          <a:p>
            <a:r>
              <a:rPr lang="en-US" sz="2000" dirty="0" smtClean="0"/>
              <a:t>What is </a:t>
            </a:r>
            <a:r>
              <a:rPr lang="en-US" sz="2000" dirty="0" err="1" smtClean="0">
                <a:solidFill>
                  <a:srgbClr val="FF0000"/>
                </a:solidFill>
              </a:rPr>
              <a:t>tayyab</a:t>
            </a:r>
            <a:r>
              <a:rPr lang="en-US" sz="2000" dirty="0" smtClean="0"/>
              <a:t>? </a:t>
            </a:r>
            <a:r>
              <a:rPr lang="en-US" sz="2000" dirty="0" err="1" smtClean="0"/>
              <a:t>Tayyab</a:t>
            </a:r>
            <a:r>
              <a:rPr lang="en-US" sz="2000" dirty="0" smtClean="0"/>
              <a:t> means clean, pure and </a:t>
            </a:r>
            <a:r>
              <a:rPr lang="en-US" sz="2000" dirty="0" err="1" smtClean="0"/>
              <a:t>halaal</a:t>
            </a:r>
            <a:r>
              <a:rPr lang="en-US" sz="2000" dirty="0" smtClean="0"/>
              <a:t>.</a:t>
            </a:r>
          </a:p>
          <a:p>
            <a:endParaRPr lang="en-US" sz="2000" dirty="0"/>
          </a:p>
        </p:txBody>
      </p:sp>
      <p:pic>
        <p:nvPicPr>
          <p:cNvPr id="45058" name="Picture 2"/>
          <p:cNvPicPr>
            <a:picLocks noChangeAspect="1" noChangeArrowheads="1"/>
          </p:cNvPicPr>
          <p:nvPr/>
        </p:nvPicPr>
        <p:blipFill>
          <a:blip r:embed="rId2" cstate="email"/>
          <a:srcRect/>
          <a:stretch>
            <a:fillRect/>
          </a:stretch>
        </p:blipFill>
        <p:spPr bwMode="auto">
          <a:xfrm>
            <a:off x="4572000" y="1214422"/>
            <a:ext cx="4267200" cy="4572032"/>
          </a:xfrm>
          <a:prstGeom prst="rect">
            <a:avLst/>
          </a:prstGeom>
          <a:ln w="88900" cap="sq" cmpd="thickThin">
            <a:solidFill>
              <a:srgbClr val="000000"/>
            </a:solidFill>
            <a:prstDash val="solid"/>
            <a:miter lim="800000"/>
          </a:ln>
          <a:effectLst>
            <a:innerShdw blurRad="76200">
              <a:srgbClr val="000000"/>
            </a:innerShdw>
          </a:effectLst>
        </p:spPr>
      </p:pic>
      <p:sp>
        <p:nvSpPr>
          <p:cNvPr id="8" name="TextBox 7"/>
          <p:cNvSpPr txBox="1"/>
          <p:nvPr/>
        </p:nvSpPr>
        <p:spPr>
          <a:xfrm>
            <a:off x="8048764" y="6488668"/>
            <a:ext cx="1095236"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dirty="0" smtClean="0">
                <a:solidFill>
                  <a:srgbClr val="FFFF00"/>
                </a:solidFill>
              </a:rPr>
              <a:t>Verse 57</a:t>
            </a:r>
            <a:endParaRPr lang="en-US" dirty="0">
              <a:solidFill>
                <a:srgbClr val="FFFF00"/>
              </a:solidFill>
            </a:endParaRPr>
          </a:p>
        </p:txBody>
      </p:sp>
      <p:sp>
        <p:nvSpPr>
          <p:cNvPr id="9" name="Oval 2"/>
          <p:cNvSpPr>
            <a:spLocks noChangeArrowheads="1"/>
          </p:cNvSpPr>
          <p:nvPr/>
        </p:nvSpPr>
        <p:spPr bwMode="auto">
          <a:xfrm>
            <a:off x="7429520" y="3286124"/>
            <a:ext cx="714380" cy="619124"/>
          </a:xfrm>
          <a:prstGeom prst="ellipse">
            <a:avLst/>
          </a:prstGeom>
          <a:solidFill>
            <a:srgbClr val="FFFFFF">
              <a:alpha val="0"/>
            </a:srgbClr>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3" name="Rectangle 5"/>
          <p:cNvSpPr>
            <a:spLocks noChangeArrowheads="1"/>
          </p:cNvSpPr>
          <p:nvPr/>
        </p:nvSpPr>
        <p:spPr bwMode="auto">
          <a:xfrm>
            <a:off x="0" y="1114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Box 11"/>
          <p:cNvSpPr txBox="1"/>
          <p:nvPr/>
        </p:nvSpPr>
        <p:spPr>
          <a:xfrm>
            <a:off x="285720" y="928670"/>
            <a:ext cx="4214842" cy="483209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200" dirty="0" err="1" smtClean="0"/>
              <a:t>Bani</a:t>
            </a:r>
            <a:r>
              <a:rPr lang="en-US" sz="2200" dirty="0" smtClean="0"/>
              <a:t> Israel rebelled, disbelieved and committed injustice against themselves, even though</a:t>
            </a:r>
          </a:p>
          <a:p>
            <a:r>
              <a:rPr lang="en-US" sz="2200" dirty="0" smtClean="0"/>
              <a:t>they saw the clear signs, tremendous miracles and</a:t>
            </a:r>
          </a:p>
          <a:p>
            <a:r>
              <a:rPr lang="en-US" sz="2200" dirty="0" smtClean="0"/>
              <a:t>extraordinary events.</a:t>
            </a:r>
          </a:p>
          <a:p>
            <a:endParaRPr lang="en-US" sz="2200" dirty="0" smtClean="0"/>
          </a:p>
          <a:p>
            <a:r>
              <a:rPr lang="en-US" sz="2200" dirty="0" err="1" smtClean="0"/>
              <a:t>Bani</a:t>
            </a:r>
            <a:r>
              <a:rPr lang="en-US" sz="2200" dirty="0" smtClean="0"/>
              <a:t> Israel were commanded to submit to Allah in tongue and</a:t>
            </a:r>
          </a:p>
          <a:p>
            <a:r>
              <a:rPr lang="en-US" sz="2200" dirty="0" smtClean="0"/>
              <a:t>deed and, to admit to their sins and seek forgiveness for</a:t>
            </a:r>
          </a:p>
          <a:p>
            <a:r>
              <a:rPr lang="en-US" sz="2200" dirty="0" smtClean="0"/>
              <a:t>them, to be grateful to Allah for the blessings He gave them.</a:t>
            </a:r>
          </a:p>
          <a:p>
            <a:endParaRPr lang="en-US" sz="2200" dirty="0"/>
          </a:p>
        </p:txBody>
      </p:sp>
      <p:sp>
        <p:nvSpPr>
          <p:cNvPr id="8" name="TextBox 7"/>
          <p:cNvSpPr txBox="1"/>
          <p:nvPr/>
        </p:nvSpPr>
        <p:spPr>
          <a:xfrm>
            <a:off x="8048764" y="6488668"/>
            <a:ext cx="1095236"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dirty="0" smtClean="0">
                <a:solidFill>
                  <a:srgbClr val="FFFF00"/>
                </a:solidFill>
              </a:rPr>
              <a:t>Verse 58</a:t>
            </a:r>
            <a:endParaRPr lang="en-US" dirty="0">
              <a:solidFill>
                <a:srgbClr val="FFFF00"/>
              </a:solidFill>
            </a:endParaRPr>
          </a:p>
        </p:txBody>
      </p:sp>
      <p:pic>
        <p:nvPicPr>
          <p:cNvPr id="149506" name="Picture 2"/>
          <p:cNvPicPr>
            <a:picLocks noChangeAspect="1" noChangeArrowheads="1"/>
          </p:cNvPicPr>
          <p:nvPr/>
        </p:nvPicPr>
        <p:blipFill>
          <a:blip r:embed="rId2" cstate="email"/>
          <a:srcRect/>
          <a:stretch>
            <a:fillRect/>
          </a:stretch>
        </p:blipFill>
        <p:spPr bwMode="auto">
          <a:xfrm>
            <a:off x="4714876" y="571480"/>
            <a:ext cx="4162479" cy="5643602"/>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596" y="857232"/>
            <a:ext cx="8215370" cy="4893647"/>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sz="2400" dirty="0" smtClean="0"/>
              <a:t>The summary of what the scholars have said about this</a:t>
            </a:r>
          </a:p>
          <a:p>
            <a:r>
              <a:rPr lang="en-US" sz="2400" dirty="0" smtClean="0"/>
              <a:t>subject is that the Children of Israel distorted Allah's</a:t>
            </a:r>
          </a:p>
          <a:p>
            <a:r>
              <a:rPr lang="en-US" sz="2400" dirty="0" smtClean="0"/>
              <a:t>command to them to submit to Him in tongue and deed.</a:t>
            </a:r>
          </a:p>
          <a:p>
            <a:r>
              <a:rPr lang="en-US" sz="2400" dirty="0" smtClean="0"/>
              <a:t>They were commanded to enter the city while bowing</a:t>
            </a:r>
          </a:p>
          <a:p>
            <a:r>
              <a:rPr lang="en-US" sz="2400" dirty="0" smtClean="0"/>
              <a:t>down, but they entered while sliding on their rear ends</a:t>
            </a:r>
          </a:p>
          <a:p>
            <a:r>
              <a:rPr lang="en-US" sz="2400" dirty="0" smtClean="0"/>
              <a:t>and raising their heads! They were commanded to say,</a:t>
            </a:r>
          </a:p>
          <a:p>
            <a:r>
              <a:rPr lang="en-US" sz="2400" dirty="0" smtClean="0"/>
              <a:t>`</a:t>
            </a:r>
            <a:r>
              <a:rPr lang="en-US" sz="2400" dirty="0" err="1" smtClean="0"/>
              <a:t>Hittah</a:t>
            </a:r>
            <a:r>
              <a:rPr lang="en-US" sz="2400" dirty="0" smtClean="0"/>
              <a:t>' meaning, "Relieve us from our errors and sins.''</a:t>
            </a:r>
          </a:p>
          <a:p>
            <a:r>
              <a:rPr lang="en-US" sz="2400" dirty="0" smtClean="0"/>
              <a:t>However, they mocked this command and said, "</a:t>
            </a:r>
            <a:r>
              <a:rPr lang="en-US" sz="2400" dirty="0" err="1" smtClean="0"/>
              <a:t>Hintah</a:t>
            </a:r>
            <a:endParaRPr lang="en-US" sz="2400" dirty="0" smtClean="0"/>
          </a:p>
          <a:p>
            <a:r>
              <a:rPr lang="en-US" sz="2400" dirty="0" smtClean="0"/>
              <a:t>(grain seed) in </a:t>
            </a:r>
            <a:r>
              <a:rPr lang="en-US" sz="2400" dirty="0" err="1" smtClean="0"/>
              <a:t>Sha`irah</a:t>
            </a:r>
            <a:r>
              <a:rPr lang="en-US" sz="2400" dirty="0" smtClean="0"/>
              <a:t> (barley).'' This demonstrates</a:t>
            </a:r>
          </a:p>
          <a:p>
            <a:r>
              <a:rPr lang="en-US" sz="2400" dirty="0" smtClean="0"/>
              <a:t>the worst type of rebellion and disobedience, and it is</a:t>
            </a:r>
          </a:p>
          <a:p>
            <a:r>
              <a:rPr lang="en-US" sz="2400" dirty="0" smtClean="0"/>
              <a:t>why Allah released His anger and punishment upon</a:t>
            </a:r>
          </a:p>
          <a:p>
            <a:r>
              <a:rPr lang="en-US" sz="2400" dirty="0" smtClean="0"/>
              <a:t>them, all because of their sinning and defying His</a:t>
            </a:r>
          </a:p>
          <a:p>
            <a:r>
              <a:rPr lang="en-US" sz="2400" dirty="0" smtClean="0"/>
              <a:t>Commands.</a:t>
            </a:r>
            <a:endParaRPr lang="en-US" sz="2400" dirty="0"/>
          </a:p>
        </p:txBody>
      </p:sp>
      <p:sp>
        <p:nvSpPr>
          <p:cNvPr id="5" name="TextBox 4"/>
          <p:cNvSpPr txBox="1"/>
          <p:nvPr/>
        </p:nvSpPr>
        <p:spPr>
          <a:xfrm>
            <a:off x="8048764" y="6488668"/>
            <a:ext cx="1095236"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dirty="0" smtClean="0">
                <a:solidFill>
                  <a:srgbClr val="FFFF00"/>
                </a:solidFill>
              </a:rPr>
              <a:t>Verse 58</a:t>
            </a:r>
            <a:endParaRPr lang="en-US" dirty="0">
              <a:solidFill>
                <a:srgbClr val="FFFF00"/>
              </a:solidFill>
            </a:endParaRPr>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3" name="Rectangle 5"/>
          <p:cNvSpPr>
            <a:spLocks noChangeArrowheads="1"/>
          </p:cNvSpPr>
          <p:nvPr/>
        </p:nvSpPr>
        <p:spPr bwMode="auto">
          <a:xfrm>
            <a:off x="0" y="1114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Box 11"/>
          <p:cNvSpPr txBox="1"/>
          <p:nvPr/>
        </p:nvSpPr>
        <p:spPr>
          <a:xfrm>
            <a:off x="214282" y="571480"/>
            <a:ext cx="4000528" cy="563231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200" dirty="0" smtClean="0"/>
              <a:t>What is </a:t>
            </a:r>
            <a:r>
              <a:rPr lang="en-US" sz="2200" dirty="0" err="1" smtClean="0">
                <a:solidFill>
                  <a:srgbClr val="FF0000"/>
                </a:solidFill>
              </a:rPr>
              <a:t>rijz</a:t>
            </a:r>
            <a:r>
              <a:rPr lang="en-US" sz="2200" dirty="0" smtClean="0"/>
              <a:t>?</a:t>
            </a:r>
          </a:p>
          <a:p>
            <a:r>
              <a:rPr lang="en-US" sz="2200" dirty="0" smtClean="0"/>
              <a:t>It has many meanings. It can mean to cause worry, doubts created by </a:t>
            </a:r>
            <a:r>
              <a:rPr lang="en-US" sz="2200" dirty="0" err="1" smtClean="0"/>
              <a:t>Shaytan</a:t>
            </a:r>
            <a:r>
              <a:rPr lang="en-US" sz="2200" dirty="0" smtClean="0"/>
              <a:t>, plague.</a:t>
            </a:r>
          </a:p>
          <a:p>
            <a:endParaRPr lang="en-US" sz="2200" dirty="0"/>
          </a:p>
          <a:p>
            <a:r>
              <a:rPr lang="en-US" sz="2200" dirty="0" smtClean="0"/>
              <a:t>Allah (</a:t>
            </a:r>
            <a:r>
              <a:rPr lang="en-US" sz="2200" dirty="0" err="1" smtClean="0"/>
              <a:t>swt</a:t>
            </a:r>
            <a:r>
              <a:rPr lang="en-US" sz="2200" dirty="0" smtClean="0"/>
              <a:t>) punished them by sending punishment from the sky. It is said that it was a form of plague.</a:t>
            </a:r>
          </a:p>
          <a:p>
            <a:endParaRPr lang="en-US" sz="2200" dirty="0"/>
          </a:p>
          <a:p>
            <a:r>
              <a:rPr lang="en-US" sz="2000" dirty="0" smtClean="0"/>
              <a:t>The Messenger of </a:t>
            </a:r>
            <a:r>
              <a:rPr lang="en-US" sz="2000" dirty="0"/>
              <a:t>Allah said,</a:t>
            </a:r>
          </a:p>
          <a:p>
            <a:r>
              <a:rPr lang="en-US" sz="2000" dirty="0"/>
              <a:t>  </a:t>
            </a:r>
            <a:endParaRPr lang="en-US" sz="2000" dirty="0" smtClean="0"/>
          </a:p>
          <a:p>
            <a:endParaRPr lang="en-US" sz="2000" dirty="0"/>
          </a:p>
          <a:p>
            <a:endParaRPr lang="en-US" sz="2000" dirty="0" smtClean="0"/>
          </a:p>
          <a:p>
            <a:r>
              <a:rPr lang="en-US" dirty="0" smtClean="0"/>
              <a:t>The </a:t>
            </a:r>
            <a:r>
              <a:rPr lang="en-US" dirty="0"/>
              <a:t>plague is a </a:t>
            </a:r>
            <a:r>
              <a:rPr lang="en-US" dirty="0" err="1"/>
              <a:t>Rijz</a:t>
            </a:r>
            <a:r>
              <a:rPr lang="en-US" dirty="0"/>
              <a:t>, a punishment with </a:t>
            </a:r>
            <a:r>
              <a:rPr lang="en-US" dirty="0" smtClean="0"/>
              <a:t>which  Allah (</a:t>
            </a:r>
            <a:r>
              <a:rPr lang="en-US" dirty="0" err="1" smtClean="0"/>
              <a:t>swt</a:t>
            </a:r>
            <a:r>
              <a:rPr lang="en-US" dirty="0" smtClean="0"/>
              <a:t>)  </a:t>
            </a:r>
            <a:r>
              <a:rPr lang="en-US" dirty="0"/>
              <a:t>punished those before you</a:t>
            </a:r>
            <a:r>
              <a:rPr lang="en-US" sz="2000" dirty="0"/>
              <a:t>.</a:t>
            </a:r>
          </a:p>
        </p:txBody>
      </p:sp>
      <p:sp>
        <p:nvSpPr>
          <p:cNvPr id="8" name="TextBox 7"/>
          <p:cNvSpPr txBox="1"/>
          <p:nvPr/>
        </p:nvSpPr>
        <p:spPr>
          <a:xfrm>
            <a:off x="8048764" y="6488668"/>
            <a:ext cx="1095236"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dirty="0" smtClean="0">
                <a:solidFill>
                  <a:srgbClr val="FFFF00"/>
                </a:solidFill>
              </a:rPr>
              <a:t>Verse 59</a:t>
            </a:r>
            <a:endParaRPr lang="en-US" dirty="0">
              <a:solidFill>
                <a:srgbClr val="FFFF00"/>
              </a:solidFill>
            </a:endParaRPr>
          </a:p>
        </p:txBody>
      </p:sp>
      <p:pic>
        <p:nvPicPr>
          <p:cNvPr id="150530" name="Picture 2"/>
          <p:cNvPicPr>
            <a:picLocks noChangeAspect="1" noChangeArrowheads="1"/>
          </p:cNvPicPr>
          <p:nvPr/>
        </p:nvPicPr>
        <p:blipFill>
          <a:blip r:embed="rId2" cstate="email"/>
          <a:srcRect/>
          <a:stretch>
            <a:fillRect/>
          </a:stretch>
        </p:blipFill>
        <p:spPr bwMode="auto">
          <a:xfrm>
            <a:off x="4500562" y="1071546"/>
            <a:ext cx="4400559" cy="4786346"/>
          </a:xfrm>
          <a:prstGeom prst="rect">
            <a:avLst/>
          </a:prstGeom>
          <a:ln w="88900" cap="sq" cmpd="thickThin">
            <a:solidFill>
              <a:srgbClr val="000000"/>
            </a:solidFill>
            <a:prstDash val="solid"/>
            <a:miter lim="800000"/>
          </a:ln>
          <a:effectLst>
            <a:innerShdw blurRad="76200">
              <a:srgbClr val="000000"/>
            </a:innerShdw>
          </a:effectLst>
        </p:spPr>
      </p:pic>
      <p:sp>
        <p:nvSpPr>
          <p:cNvPr id="9" name="Oval 2"/>
          <p:cNvSpPr>
            <a:spLocks noChangeArrowheads="1"/>
          </p:cNvSpPr>
          <p:nvPr/>
        </p:nvSpPr>
        <p:spPr bwMode="auto">
          <a:xfrm>
            <a:off x="6572264" y="2357430"/>
            <a:ext cx="571504" cy="571504"/>
          </a:xfrm>
          <a:prstGeom prst="ellipse">
            <a:avLst/>
          </a:prstGeom>
          <a:solidFill>
            <a:srgbClr val="FFFFFF">
              <a:alpha val="0"/>
            </a:srgbClr>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150531" name="Picture 3"/>
          <p:cNvPicPr>
            <a:picLocks noChangeAspect="1" noChangeArrowheads="1"/>
          </p:cNvPicPr>
          <p:nvPr/>
        </p:nvPicPr>
        <p:blipFill>
          <a:blip r:embed="rId3" cstate="email"/>
          <a:srcRect/>
          <a:stretch>
            <a:fillRect/>
          </a:stretch>
        </p:blipFill>
        <p:spPr bwMode="auto">
          <a:xfrm>
            <a:off x="214282" y="4429132"/>
            <a:ext cx="3929090" cy="656858"/>
          </a:xfrm>
          <a:prstGeom prst="rect">
            <a:avLst/>
          </a:prstGeom>
          <a:noFill/>
          <a:ln w="9525">
            <a:noFill/>
            <a:miter lim="800000"/>
            <a:headEnd/>
            <a:tailEnd/>
          </a:ln>
          <a:effectLst/>
        </p:spPr>
      </p:pic>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4857760"/>
            <a:ext cx="8229600" cy="842970"/>
          </a:xfrm>
        </p:spPr>
        <p:style>
          <a:lnRef idx="1">
            <a:schemeClr val="accent1"/>
          </a:lnRef>
          <a:fillRef idx="2">
            <a:schemeClr val="accent1"/>
          </a:fillRef>
          <a:effectRef idx="1">
            <a:schemeClr val="accent1"/>
          </a:effectRef>
          <a:fontRef idx="minor">
            <a:schemeClr val="dk1"/>
          </a:fontRef>
        </p:style>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buNone/>
            </a:pPr>
            <a:r>
              <a:rPr lang="en-GB" sz="20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May Allah forgive me if I have made any mistakes or have given any false information</a:t>
            </a:r>
            <a:r>
              <a:rPr lang="en-GB"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endPar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TextBox 6"/>
          <p:cNvSpPr txBox="1"/>
          <p:nvPr/>
        </p:nvSpPr>
        <p:spPr>
          <a:xfrm>
            <a:off x="7358082" y="6211669"/>
            <a:ext cx="1785918"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dirty="0" smtClean="0">
                <a:solidFill>
                  <a:srgbClr val="FFFF00"/>
                </a:solidFill>
              </a:rPr>
              <a:t>Notes by </a:t>
            </a:r>
            <a:r>
              <a:rPr lang="en-US" smtClean="0">
                <a:solidFill>
                  <a:srgbClr val="FFFF00"/>
                </a:solidFill>
              </a:rPr>
              <a:t>Ummmomina</a:t>
            </a:r>
            <a:endParaRPr lang="en-US" dirty="0">
              <a:solidFill>
                <a:srgbClr val="FFFF00"/>
              </a:solidFill>
            </a:endParaRPr>
          </a:p>
        </p:txBody>
      </p:sp>
      <p:graphicFrame>
        <p:nvGraphicFramePr>
          <p:cNvPr id="9" name="Table 8"/>
          <p:cNvGraphicFramePr>
            <a:graphicFrameLocks noGrp="1"/>
          </p:cNvGraphicFramePr>
          <p:nvPr/>
        </p:nvGraphicFramePr>
        <p:xfrm>
          <a:off x="1428728" y="2357430"/>
          <a:ext cx="6096000" cy="1072896"/>
        </p:xfrm>
        <a:graphic>
          <a:graphicData uri="http://schemas.openxmlformats.org/drawingml/2006/table">
            <a:tbl>
              <a:tblPr>
                <a:tableStyleId>{3C2FFA5D-87B4-456A-9821-1D502468CF0F}</a:tableStyleId>
              </a:tblPr>
              <a:tblGrid>
                <a:gridCol w="6096000"/>
              </a:tblGrid>
              <a:tr h="565709">
                <a:tc>
                  <a:txBody>
                    <a:bodyPr/>
                    <a:lstStyle/>
                    <a:p>
                      <a:pPr algn="ctr"/>
                      <a:r>
                        <a:rPr lang="ar-QA" sz="3200" dirty="0"/>
                        <a:t>رَبَّنَا تَقَبَّلْ مِنَّا إِنَّكَ أَنْتَ السَّمِيعُ العَلِيمُ</a:t>
                      </a:r>
                      <a:br>
                        <a:rPr lang="ar-QA" sz="3200" dirty="0"/>
                      </a:br>
                      <a:r>
                        <a:rPr lang="ar-QA" sz="3200" dirty="0"/>
                        <a:t>[البقرة :127]</a:t>
                      </a:r>
                    </a:p>
                  </a:txBody>
                  <a:tcPr marL="48768" marR="48768" marT="48768" marB="48768" anchor="ct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trips(downLeft)">
                                      <p:cBhvr>
                                        <p:cTn id="7" dur="500"/>
                                        <p:tgtEl>
                                          <p:spTgt spid="3">
                                            <p:bg/>
                                          </p:spTgt>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strips(downLeft)">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5290</TotalTime>
  <Words>1820</Words>
  <Application>Microsoft Office PowerPoint</Application>
  <PresentationFormat>On-screen Show (4:3)</PresentationFormat>
  <Paragraphs>130</Paragraphs>
  <Slides>20</Slides>
  <Notes>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Diseño predeterminado</vt:lpstr>
      <vt:lpstr>Slide 1</vt:lpstr>
      <vt:lpstr>Surah Al Baqarah</vt:lpstr>
      <vt:lpstr>Slide 3</vt:lpstr>
      <vt:lpstr>Slide 4</vt:lpstr>
      <vt:lpstr>Slide 5</vt:lpstr>
      <vt:lpstr>Slide 6</vt:lpstr>
      <vt:lpstr>Slide 7</vt:lpstr>
      <vt:lpstr>Slide 8</vt:lpstr>
      <vt:lpstr>Slide 9</vt:lpstr>
      <vt:lpstr>Slide 10</vt:lpstr>
      <vt:lpstr>Slide 11</vt:lpstr>
      <vt:lpstr>Slide 12</vt:lpstr>
      <vt:lpstr>Slide 13</vt:lpstr>
      <vt:lpstr>Hadith on Shirk</vt:lpstr>
      <vt:lpstr>Slide 15</vt:lpstr>
      <vt:lpstr>Slide 16</vt:lpstr>
      <vt:lpstr>Slide 17</vt:lpstr>
      <vt:lpstr>Slide 18</vt:lpstr>
      <vt:lpstr>Slide 19</vt:lpstr>
      <vt:lpstr>Slide 20</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Toshiba</cp:lastModifiedBy>
  <cp:revision>739</cp:revision>
  <dcterms:created xsi:type="dcterms:W3CDTF">2010-05-23T14:28:12Z</dcterms:created>
  <dcterms:modified xsi:type="dcterms:W3CDTF">2012-11-10T21:29:45Z</dcterms:modified>
</cp:coreProperties>
</file>