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90" r:id="rId4"/>
    <p:sldId id="291" r:id="rId5"/>
    <p:sldId id="292" r:id="rId6"/>
    <p:sldId id="264" r:id="rId7"/>
    <p:sldId id="287" r:id="rId8"/>
    <p:sldId id="288" r:id="rId9"/>
    <p:sldId id="289" r:id="rId10"/>
    <p:sldId id="265" r:id="rId11"/>
    <p:sldId id="293" r:id="rId12"/>
    <p:sldId id="294" r:id="rId13"/>
    <p:sldId id="295" r:id="rId14"/>
    <p:sldId id="296" r:id="rId15"/>
    <p:sldId id="273" r:id="rId16"/>
    <p:sldId id="297" r:id="rId17"/>
    <p:sldId id="300" r:id="rId18"/>
    <p:sldId id="301" r:id="rId19"/>
    <p:sldId id="299" r:id="rId20"/>
    <p:sldId id="285" r:id="rId21"/>
    <p:sldId id="286" r:id="rId2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98" y="-1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3F0F8132-3FBB-4E7C-B8D1-D4228297BD40}" type="slidenum">
              <a:rPr lang="es-ES"/>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403E2D34-03E4-4E3B-A9C4-EDB91B1FBF2B}" type="slidenum">
              <a:rPr lang="es-ES"/>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AB1E5416-B04E-444C-9833-A08EBD4FED25}" type="slidenum">
              <a:rPr lang="es-ES"/>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AB85B74F-A5B5-4B24-B87B-07EF7EBD5C2A}" type="slidenum">
              <a:rPr lang="es-ES"/>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s-ES"/>
          </a:p>
        </p:txBody>
      </p:sp>
      <p:sp>
        <p:nvSpPr>
          <p:cNvPr id="8" name="Footer Placeholder 7"/>
          <p:cNvSpPr>
            <a:spLocks noGrp="1"/>
          </p:cNvSpPr>
          <p:nvPr>
            <p:ph type="ftr" sz="quarter" idx="11"/>
          </p:nvPr>
        </p:nvSpPr>
        <p:spPr/>
        <p:txBody>
          <a:bodyPr/>
          <a:lstStyle>
            <a:lvl1pPr>
              <a:defRPr/>
            </a:lvl1pPr>
          </a:lstStyle>
          <a:p>
            <a:endParaRPr lang="es-ES"/>
          </a:p>
        </p:txBody>
      </p:sp>
      <p:sp>
        <p:nvSpPr>
          <p:cNvPr id="9" name="Slide Number Placeholder 8"/>
          <p:cNvSpPr>
            <a:spLocks noGrp="1"/>
          </p:cNvSpPr>
          <p:nvPr>
            <p:ph type="sldNum" sz="quarter" idx="12"/>
          </p:nvPr>
        </p:nvSpPr>
        <p:spPr/>
        <p:txBody>
          <a:bodyPr/>
          <a:lstStyle>
            <a:lvl1pPr>
              <a:defRPr/>
            </a:lvl1pPr>
          </a:lstStyle>
          <a:p>
            <a:fld id="{A1ED6A28-A260-4BBE-97E1-A648DE2B5254}" type="slidenum">
              <a:rPr lang="es-ES"/>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s-ES"/>
          </a:p>
        </p:txBody>
      </p:sp>
      <p:sp>
        <p:nvSpPr>
          <p:cNvPr id="4" name="Footer Placeholder 3"/>
          <p:cNvSpPr>
            <a:spLocks noGrp="1"/>
          </p:cNvSpPr>
          <p:nvPr>
            <p:ph type="ftr" sz="quarter" idx="11"/>
          </p:nvPr>
        </p:nvSpPr>
        <p:spPr/>
        <p:txBody>
          <a:bodyPr/>
          <a:lstStyle>
            <a:lvl1pPr>
              <a:defRPr/>
            </a:lvl1pPr>
          </a:lstStyle>
          <a:p>
            <a:endParaRPr lang="es-ES"/>
          </a:p>
        </p:txBody>
      </p:sp>
      <p:sp>
        <p:nvSpPr>
          <p:cNvPr id="5" name="Slide Number Placeholder 4"/>
          <p:cNvSpPr>
            <a:spLocks noGrp="1"/>
          </p:cNvSpPr>
          <p:nvPr>
            <p:ph type="sldNum" sz="quarter" idx="12"/>
          </p:nvPr>
        </p:nvSpPr>
        <p:spPr/>
        <p:txBody>
          <a:bodyPr/>
          <a:lstStyle>
            <a:lvl1pPr>
              <a:defRPr/>
            </a:lvl1pPr>
          </a:lstStyle>
          <a:p>
            <a:fld id="{EC2A0583-565A-4AA5-875B-150B3C344BFA}" type="slidenum">
              <a:rPr lang="es-ES"/>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p>
        </p:txBody>
      </p:sp>
      <p:sp>
        <p:nvSpPr>
          <p:cNvPr id="3" name="Footer Placeholder 2"/>
          <p:cNvSpPr>
            <a:spLocks noGrp="1"/>
          </p:cNvSpPr>
          <p:nvPr>
            <p:ph type="ftr" sz="quarter" idx="11"/>
          </p:nvPr>
        </p:nvSpPr>
        <p:spPr/>
        <p:txBody>
          <a:bodyPr/>
          <a:lstStyle>
            <a:lvl1pPr>
              <a:defRPr/>
            </a:lvl1pPr>
          </a:lstStyle>
          <a:p>
            <a:endParaRPr lang="es-ES"/>
          </a:p>
        </p:txBody>
      </p:sp>
      <p:sp>
        <p:nvSpPr>
          <p:cNvPr id="4" name="Slide Number Placeholder 3"/>
          <p:cNvSpPr>
            <a:spLocks noGrp="1"/>
          </p:cNvSpPr>
          <p:nvPr>
            <p:ph type="sldNum" sz="quarter" idx="12"/>
          </p:nvPr>
        </p:nvSpPr>
        <p:spPr/>
        <p:txBody>
          <a:bodyPr/>
          <a:lstStyle>
            <a:lvl1pPr>
              <a:defRPr/>
            </a:lvl1pPr>
          </a:lstStyle>
          <a:p>
            <a:fld id="{37986EB8-B0EC-4EA1-8FA1-2EC7F8064E33}" type="slidenum">
              <a:rPr lang="es-ES"/>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8C5E18F8-6032-4149-9B2E-91425E9FD2AE}" type="slidenum">
              <a:rPr lang="es-ES"/>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a:lvl1pPr>
          </a:lstStyle>
          <a:p>
            <a:fld id="{A6B36257-0775-410A-8A4B-72CFB1F1359B}" type="slidenum">
              <a:rPr lang="es-ES"/>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840C2480-E351-4417-BF83-D289F090CCFD}" type="slidenum">
              <a:rPr lang="es-ES"/>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a:lvl1pPr>
          </a:lstStyle>
          <a:p>
            <a:fld id="{D53EC6E5-3578-4DF4-8A33-5D914B62235B}" type="slidenum">
              <a:rPr lang="es-ES"/>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F8D4819-2560-4331-8643-E5D70F8031E7}"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C:\Users\Toshiba\Desktop\ENGLISH%20TALEEM%20UL%20QURAN%20WITH%20MOINA\An%20Nur,%20November%202012\024%20Noor-online.htm"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C:\Users\Toshiba\Desktop\ENGLISH%20TALEEM%20UL%20QURAN%20WITH%20MOINA\An%20Nur,%20November%202012\024%20Noor-online.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C:\Users\Toshiba\Desktop\ENGLISH%20TALEEM%20UL%20QURAN%20WITH%20MOINA\An%20Nur,%20November%202012\024%20Noor-online.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C:\Users\Toshiba\Desktop\ENGLISH%20TALEEM%20UL%20QURAN%20WITH%20MOINA\An%20Nur,%20November%202012\024%20Noor-online.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C:\Users\Toshiba\Desktop\ENGLISH%20TALEEM%20UL%20QURAN%20WITH%20MOINA\An%20Nur,%20November%202012\024%20Noor-online.htm"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C:\Users\Toshiba\Desktop\ENGLISH%20TALEEM%20UL%20QURAN%20WITH%20MOINA\An%20Nur,%20November%202012\024%20Noor-online.htm"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C:\Users\Toshiba\Desktop\ENGLISH%20TALEEM%20UL%20QURAN%20WITH%20MOINA\An%20Nur,%20November%202012\024%20Noor-online.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C:\Users\Toshiba\Desktop\ENGLISH%20TALEEM%20UL%20QURAN%20WITH%20MOINA\An%20Nur,%20November%202012\024%20Noor-online.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l_fi" descr="http://mashuri.info/wp-content/uploads/2011/07/Bismillahirrahmanirrahim.png"/>
          <p:cNvPicPr/>
          <p:nvPr/>
        </p:nvPicPr>
        <p:blipFill>
          <a:blip r:embed="rId2" cstate="print">
            <a:duotone>
              <a:prstClr val="black"/>
              <a:schemeClr val="accent4">
                <a:tint val="45000"/>
                <a:satMod val="400000"/>
              </a:schemeClr>
            </a:duotone>
          </a:blip>
          <a:srcRect/>
          <a:stretch>
            <a:fillRect/>
          </a:stretch>
        </p:blipFill>
        <p:spPr bwMode="auto">
          <a:xfrm>
            <a:off x="1295400" y="2286000"/>
            <a:ext cx="6583997" cy="1626781"/>
          </a:xfrm>
          <a:prstGeom prst="rect">
            <a:avLst/>
          </a:prstGeom>
          <a:noFill/>
          <a:ln w="9525">
            <a:noFill/>
            <a:miter lim="800000"/>
            <a:headEnd/>
            <a:tailEnd/>
          </a:ln>
        </p:spPr>
      </p:pic>
      <p:sp>
        <p:nvSpPr>
          <p:cNvPr id="10" name="Rectangle 168"/>
          <p:cNvSpPr>
            <a:spLocks noChangeArrowheads="1"/>
          </p:cNvSpPr>
          <p:nvPr/>
        </p:nvSpPr>
        <p:spPr bwMode="auto">
          <a:xfrm>
            <a:off x="468313" y="5500702"/>
            <a:ext cx="2460613" cy="647700"/>
          </a:xfrm>
          <a:prstGeom prst="rect">
            <a:avLst/>
          </a:prstGeom>
          <a:noFill/>
          <a:ln w="9525">
            <a:noFill/>
            <a:miter lim="800000"/>
            <a:headEnd/>
            <a:tailEnd/>
          </a:ln>
          <a:effectLst/>
        </p:spPr>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s-UY" sz="3200" b="1" i="1"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Class</a:t>
            </a:r>
            <a:r>
              <a:rPr lang="es-UY" sz="3200" b="1" i="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notes</a:t>
            </a:r>
            <a:endParaRPr lang="es-ES" sz="32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11" name="Rectangle 10"/>
          <p:cNvSpPr/>
          <p:nvPr/>
        </p:nvSpPr>
        <p:spPr>
          <a:xfrm>
            <a:off x="6497122" y="0"/>
            <a:ext cx="2646878"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Juzz</a:t>
            </a:r>
            <a:r>
              <a:rPr lang="en-US" sz="54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19</a:t>
            </a:r>
            <a:endPar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7" name="Rectangle 150"/>
          <p:cNvSpPr txBox="1">
            <a:spLocks noChangeArrowheads="1"/>
          </p:cNvSpPr>
          <p:nvPr/>
        </p:nvSpPr>
        <p:spPr bwMode="auto">
          <a:xfrm>
            <a:off x="500034" y="4214818"/>
            <a:ext cx="8358246" cy="1500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UY" sz="5400" b="1" i="0" u="none" strike="noStrike" kern="0" normalizeH="0" baseline="0" noProof="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uLnTx/>
                <a:uFillTx/>
                <a:latin typeface="+mj-lt"/>
                <a:ea typeface="+mj-ea"/>
                <a:cs typeface="+mj-cs"/>
              </a:rPr>
              <a:t>025-Surah Al </a:t>
            </a:r>
            <a:r>
              <a:rPr kumimoji="0" lang="es-UY" sz="5400" b="1" i="0" u="none" strike="noStrike" kern="0" normalizeH="0" baseline="0" noProof="0"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uLnTx/>
                <a:uFillTx/>
                <a:latin typeface="+mj-lt"/>
                <a:ea typeface="+mj-ea"/>
                <a:cs typeface="+mj-cs"/>
              </a:rPr>
              <a:t>Furqaan</a:t>
            </a:r>
            <a:endParaRPr kumimoji="0" lang="es-UY" sz="5400" b="1" i="0" u="none" strike="noStrike" kern="0" normalizeH="0" baseline="0" noProof="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uLnTx/>
              <a:uFillTx/>
              <a:latin typeface="+mj-lt"/>
              <a:ea typeface="+mj-ea"/>
              <a:cs typeface="+mj-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s-UY" sz="2000" b="1" i="0" u="sng" strike="noStrike" kern="0" normalizeH="0" baseline="0" noProof="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uLnTx/>
                <a:uFillTx/>
                <a:latin typeface="+mj-lt"/>
                <a:ea typeface="+mj-ea"/>
                <a:cs typeface="+mj-cs"/>
              </a:rPr>
              <a:t>Verses 29-34</a:t>
            </a:r>
            <a:endParaRPr kumimoji="0" lang="es-ES" sz="2000" b="1" i="0" u="sng" strike="noStrike" kern="0" normalizeH="0" baseline="0" noProof="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uLnTx/>
              <a:uFillTx/>
              <a:latin typeface="+mj-lt"/>
              <a:ea typeface="+mj-ea"/>
              <a:cs typeface="+mj-cs"/>
            </a:endParaRPr>
          </a:p>
        </p:txBody>
      </p:sp>
      <p:sp>
        <p:nvSpPr>
          <p:cNvPr id="6" name="Rectangle 5"/>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70" decel="100000"/>
                                        <p:tgtEl>
                                          <p:spTgt spid="8"/>
                                        </p:tgtEl>
                                      </p:cBhvr>
                                    </p:animEffect>
                                    <p:animScale>
                                      <p:cBhvr>
                                        <p:cTn id="8" dur="770" decel="100000"/>
                                        <p:tgtEl>
                                          <p:spTgt spid="8"/>
                                        </p:tgtEl>
                                      </p:cBhvr>
                                      <p:from x="10000" y="10000"/>
                                      <p:to x="200000" y="450000"/>
                                    </p:animScale>
                                    <p:animScale>
                                      <p:cBhvr>
                                        <p:cTn id="9" dur="1230" accel="100000" fill="hold">
                                          <p:stCondLst>
                                            <p:cond delay="770"/>
                                          </p:stCondLst>
                                        </p:cTn>
                                        <p:tgtEl>
                                          <p:spTgt spid="8"/>
                                        </p:tgtEl>
                                      </p:cBhvr>
                                      <p:from x="200000" y="450000"/>
                                      <p:to x="100000" y="100000"/>
                                    </p:animScale>
                                    <p:set>
                                      <p:cBhvr>
                                        <p:cTn id="10" dur="770" fill="hold"/>
                                        <p:tgtEl>
                                          <p:spTgt spid="8"/>
                                        </p:tgtEl>
                                        <p:attrNameLst>
                                          <p:attrName>ppt_x</p:attrName>
                                        </p:attrNameLst>
                                      </p:cBhvr>
                                      <p:to>
                                        <p:strVal val="(0.5)"/>
                                      </p:to>
                                    </p:set>
                                    <p:anim from="(0.5)" to="(#ppt_x)" calcmode="lin" valueType="num">
                                      <p:cBhvr>
                                        <p:cTn id="11" dur="1230" accel="100000" fill="hold">
                                          <p:stCondLst>
                                            <p:cond delay="770"/>
                                          </p:stCondLst>
                                        </p:cTn>
                                        <p:tgtEl>
                                          <p:spTgt spid="8"/>
                                        </p:tgtEl>
                                        <p:attrNameLst>
                                          <p:attrName>ppt_x</p:attrName>
                                        </p:attrNameLst>
                                      </p:cBhvr>
                                    </p:anim>
                                    <p:set>
                                      <p:cBhvr>
                                        <p:cTn id="12" dur="770" fill="hold"/>
                                        <p:tgtEl>
                                          <p:spTgt spid="8"/>
                                        </p:tgtEl>
                                        <p:attrNameLst>
                                          <p:attrName>ppt_y</p:attrName>
                                        </p:attrNameLst>
                                      </p:cBhvr>
                                      <p:to>
                                        <p:strVal val="(#ppt_y+0.4)"/>
                                      </p:to>
                                    </p:set>
                                    <p:anim from="(#ppt_y+0.4)" to="(#ppt_y)" calcmode="lin" valueType="num">
                                      <p:cBhvr>
                                        <p:cTn id="13" dur="1230" accel="100000" fill="hold">
                                          <p:stCondLst>
                                            <p:cond delay="770"/>
                                          </p:stCondLst>
                                        </p:cTn>
                                        <p:tgtEl>
                                          <p:spTgt spid="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4638"/>
            <a:ext cx="8229600" cy="1439850"/>
          </a:xfrm>
          <a:noFill/>
        </p:spPr>
        <p:style>
          <a:lnRef idx="2">
            <a:schemeClr val="dk1"/>
          </a:lnRef>
          <a:fillRef idx="1">
            <a:schemeClr val="lt1"/>
          </a:fillRef>
          <a:effectRef idx="0">
            <a:schemeClr val="dk1"/>
          </a:effectRef>
          <a:fontRef idx="minor">
            <a:schemeClr val="dk1"/>
          </a:fontRef>
        </p:style>
        <p:txBody>
          <a:bodyPr/>
          <a:lstStyle/>
          <a:p>
            <a:r>
              <a:rPr lang="en-US" dirty="0" smtClean="0"/>
              <a:t>Our Objective</a:t>
            </a:r>
            <a:br>
              <a:rPr lang="en-US" dirty="0" smtClean="0"/>
            </a:br>
            <a:r>
              <a:rPr lang="en-US" sz="2800" u="sng" dirty="0" smtClean="0"/>
              <a:t>To be able to understand what Qur’an is saying in Arabic.</a:t>
            </a:r>
            <a:endParaRPr lang="en-US" sz="2800" u="sng" dirty="0"/>
          </a:p>
        </p:txBody>
      </p:sp>
      <p:sp>
        <p:nvSpPr>
          <p:cNvPr id="3" name="Content Placeholder 2"/>
          <p:cNvSpPr>
            <a:spLocks noGrp="1"/>
          </p:cNvSpPr>
          <p:nvPr>
            <p:ph idx="1"/>
          </p:nvPr>
        </p:nvSpPr>
        <p:spPr>
          <a:xfrm>
            <a:off x="428596" y="2357430"/>
            <a:ext cx="8229600" cy="3929090"/>
          </a:xfrm>
          <a:noFill/>
        </p:spPr>
        <p:style>
          <a:lnRef idx="2">
            <a:schemeClr val="dk1"/>
          </a:lnRef>
          <a:fillRef idx="1">
            <a:schemeClr val="lt1"/>
          </a:fillRef>
          <a:effectRef idx="0">
            <a:schemeClr val="dk1"/>
          </a:effectRef>
          <a:fontRef idx="minor">
            <a:schemeClr val="dk1"/>
          </a:fontRef>
        </p:style>
        <p:txBody>
          <a:bodyPr/>
          <a:lstStyle/>
          <a:p>
            <a:pPr>
              <a:buNone/>
            </a:pPr>
            <a:r>
              <a:rPr lang="en-US" dirty="0" smtClean="0"/>
              <a:t>How to use these notes.</a:t>
            </a:r>
          </a:p>
          <a:p>
            <a:pPr>
              <a:buFont typeface="Wingdings" pitchFamily="2" charset="2"/>
              <a:buChar char="ü"/>
            </a:pPr>
            <a:r>
              <a:rPr lang="en-US" sz="2800" dirty="0" smtClean="0"/>
              <a:t>Memorize word for word meanings of each word.</a:t>
            </a:r>
          </a:p>
          <a:p>
            <a:pPr>
              <a:buFont typeface="Wingdings" pitchFamily="2" charset="2"/>
              <a:buChar char="ü"/>
            </a:pPr>
            <a:r>
              <a:rPr lang="en-US" sz="2800" dirty="0" smtClean="0"/>
              <a:t>Try to understand what the verse is saying.</a:t>
            </a:r>
          </a:p>
          <a:p>
            <a:pPr>
              <a:buFont typeface="Wingdings" pitchFamily="2" charset="2"/>
              <a:buChar char="ü"/>
            </a:pPr>
            <a:r>
              <a:rPr lang="en-US" sz="2800" dirty="0" smtClean="0"/>
              <a:t>Read notes.</a:t>
            </a:r>
          </a:p>
          <a:p>
            <a:pPr>
              <a:buFont typeface="Wingdings" pitchFamily="2" charset="2"/>
              <a:buChar char="ü"/>
            </a:pPr>
            <a:r>
              <a:rPr lang="en-US" sz="2800" dirty="0" smtClean="0"/>
              <a:t>Recite the verses in Arabic on the last slide. </a:t>
            </a:r>
            <a:r>
              <a:rPr lang="en-US" sz="2800" dirty="0" err="1" smtClean="0"/>
              <a:t>Inshaa</a:t>
            </a:r>
            <a:r>
              <a:rPr lang="en-US" sz="2800" dirty="0" smtClean="0"/>
              <a:t> Allah you will see the difference.</a:t>
            </a:r>
          </a:p>
          <a:p>
            <a:pPr>
              <a:buFont typeface="Wingdings" pitchFamily="2" charset="2"/>
              <a:buChar char="ü"/>
            </a:pPr>
            <a:endParaRPr lang="en-US" sz="2800" dirty="0" smtClean="0"/>
          </a:p>
          <a:p>
            <a:pPr>
              <a:buNone/>
            </a:pPr>
            <a:endParaRPr lang="en-US" sz="2800" dirty="0"/>
          </a:p>
        </p:txBody>
      </p:sp>
      <p:sp>
        <p:nvSpPr>
          <p:cNvPr id="4" name="TextBox 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Verses  29-34</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clrChange>
              <a:clrFrom>
                <a:srgbClr val="FFFFFF"/>
              </a:clrFrom>
              <a:clrTo>
                <a:srgbClr val="FFFFFF">
                  <a:alpha val="0"/>
                </a:srgbClr>
              </a:clrTo>
            </a:clrChange>
            <a:duotone>
              <a:prstClr val="black"/>
              <a:srgbClr val="D9C3A5">
                <a:tint val="50000"/>
                <a:satMod val="180000"/>
              </a:srgbClr>
            </a:duotone>
          </a:blip>
          <a:srcRect l="16771" t="11996" r="1350" b="7506"/>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clrChange>
              <a:clrFrom>
                <a:srgbClr val="FFFFFF"/>
              </a:clrFrom>
              <a:clrTo>
                <a:srgbClr val="FFFFFF">
                  <a:alpha val="0"/>
                </a:srgbClr>
              </a:clrTo>
            </a:clrChange>
            <a:duotone>
              <a:prstClr val="black"/>
              <a:srgbClr val="D9C3A5">
                <a:tint val="50000"/>
                <a:satMod val="180000"/>
              </a:srgbClr>
            </a:duotone>
          </a:blip>
          <a:srcRect l="15472" t="11996" r="1661" b="9794"/>
          <a:stretch>
            <a:fillRect/>
          </a:stretch>
        </p:blipFill>
        <p:spPr bwMode="auto">
          <a:xfrm>
            <a:off x="0" y="214290"/>
            <a:ext cx="8929718" cy="6429420"/>
          </a:xfrm>
          <a:prstGeom prst="rect">
            <a:avLst/>
          </a:prstGeom>
          <a:noFill/>
          <a:ln w="9525">
            <a:noFill/>
            <a:miter lim="800000"/>
            <a:headEnd/>
            <a:tailEnd/>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clrChange>
              <a:clrFrom>
                <a:srgbClr val="FFFFFF"/>
              </a:clrFrom>
              <a:clrTo>
                <a:srgbClr val="FFFFFF">
                  <a:alpha val="0"/>
                </a:srgbClr>
              </a:clrTo>
            </a:clrChange>
            <a:duotone>
              <a:prstClr val="black"/>
              <a:schemeClr val="accent4">
                <a:tint val="45000"/>
                <a:satMod val="400000"/>
              </a:schemeClr>
            </a:duotone>
          </a:blip>
          <a:srcRect l="17662" t="53059" r="11523" b="18437"/>
          <a:stretch>
            <a:fillRect/>
          </a:stretch>
        </p:blipFill>
        <p:spPr bwMode="auto">
          <a:xfrm>
            <a:off x="285720" y="1928802"/>
            <a:ext cx="8572560" cy="3071834"/>
          </a:xfrm>
          <a:prstGeom prst="rect">
            <a:avLst/>
          </a:prstGeom>
          <a:noFill/>
          <a:ln w="9525">
            <a:noFill/>
            <a:miter lim="800000"/>
            <a:headEnd/>
            <a:tailEnd/>
          </a:ln>
          <a:effectLst/>
        </p:spPr>
      </p:pic>
      <p:sp>
        <p:nvSpPr>
          <p:cNvPr id="5" name="Rectangle 4"/>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clrChange>
              <a:clrFrom>
                <a:srgbClr val="FFFFFF"/>
              </a:clrFrom>
              <a:clrTo>
                <a:srgbClr val="FFFFFF">
                  <a:alpha val="0"/>
                </a:srgbClr>
              </a:clrTo>
            </a:clrChange>
            <a:duotone>
              <a:prstClr val="black"/>
              <a:schemeClr val="accent4">
                <a:tint val="45000"/>
                <a:satMod val="400000"/>
              </a:schemeClr>
            </a:duotone>
          </a:blip>
          <a:srcRect l="17773" t="12500" r="10742" b="18594"/>
          <a:stretch>
            <a:fillRect/>
          </a:stretch>
        </p:blipFill>
        <p:spPr bwMode="auto">
          <a:xfrm>
            <a:off x="0" y="214290"/>
            <a:ext cx="9144000" cy="642942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72066" y="6372228"/>
            <a:ext cx="2786082" cy="48577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Content Placeholder 2"/>
          <p:cNvSpPr>
            <a:spLocks noGrp="1"/>
          </p:cNvSpPr>
          <p:nvPr>
            <p:ph idx="1"/>
          </p:nvPr>
        </p:nvSpPr>
        <p:spPr>
          <a:xfrm>
            <a:off x="214282" y="214290"/>
            <a:ext cx="8715436" cy="4525963"/>
          </a:xfrm>
        </p:spPr>
        <p:txBody>
          <a:bodyPr/>
          <a:lstStyle/>
          <a:p>
            <a:pPr marL="0" indent="0">
              <a:buNone/>
            </a:pPr>
            <a:r>
              <a:rPr lang="en-US" sz="2000" dirty="0" smtClean="0"/>
              <a:t>There are three types of 'friends‘…</a:t>
            </a:r>
            <a:br>
              <a:rPr lang="en-US" sz="2000" dirty="0" smtClean="0"/>
            </a:br>
            <a:r>
              <a:rPr lang="en-US" sz="2000" dirty="0" smtClean="0"/>
              <a:t>Those that are necessary like nourishment and you cannot live without them; </a:t>
            </a:r>
          </a:p>
          <a:p>
            <a:pPr marL="0" indent="0">
              <a:buNone/>
            </a:pPr>
            <a:r>
              <a:rPr lang="en-US" sz="2000" dirty="0" smtClean="0"/>
              <a:t>those that are like medicine and are beneficial, so you need them sometimes; </a:t>
            </a:r>
          </a:p>
          <a:p>
            <a:pPr marL="0" indent="0">
              <a:buNone/>
            </a:pPr>
            <a:r>
              <a:rPr lang="en-US" sz="2000" dirty="0" smtClean="0"/>
              <a:t>and finally, those that are like a sickness and you do not need them at all!</a:t>
            </a:r>
          </a:p>
          <a:p>
            <a:pPr marL="0" indent="0">
              <a:buNone/>
            </a:pPr>
            <a:endParaRPr lang="en-US" sz="2000" dirty="0" smtClean="0"/>
          </a:p>
          <a:p>
            <a:pPr marL="0" indent="0">
              <a:buNone/>
            </a:pPr>
            <a:r>
              <a:rPr lang="en-US" sz="2000" dirty="0" smtClean="0"/>
              <a:t>How can one distinguish between his friends?</a:t>
            </a:r>
          </a:p>
          <a:p>
            <a:pPr marL="0" indent="0">
              <a:buNone/>
            </a:pPr>
            <a:r>
              <a:rPr lang="en-US" sz="2000" dirty="0" smtClean="0"/>
              <a:t>There are some friends who boost your faith (</a:t>
            </a:r>
            <a:r>
              <a:rPr lang="en-US" sz="2000" dirty="0" err="1" smtClean="0"/>
              <a:t>imaan</a:t>
            </a:r>
            <a:r>
              <a:rPr lang="en-US" sz="2000" dirty="0" smtClean="0"/>
              <a:t>). </a:t>
            </a:r>
          </a:p>
          <a:p>
            <a:pPr marL="0" indent="0">
              <a:buNone/>
            </a:pPr>
            <a:r>
              <a:rPr lang="en-US" sz="2000" dirty="0" smtClean="0"/>
              <a:t>Then there are some friends whom we do not meet frequently but when we need them we seek their advice and they are always there.</a:t>
            </a:r>
          </a:p>
          <a:p>
            <a:pPr marL="0" indent="0">
              <a:buNone/>
            </a:pPr>
            <a:r>
              <a:rPr lang="en-US" sz="2000" dirty="0" smtClean="0"/>
              <a:t>The third category is of those whom when one meet they back bite and gossip. They give you negative thoughts and make you depress.</a:t>
            </a:r>
          </a:p>
          <a:p>
            <a:pPr marL="0" indent="0">
              <a:buNone/>
            </a:pPr>
            <a:endParaRPr lang="en-US" sz="2000" dirty="0" smtClean="0"/>
          </a:p>
          <a:p>
            <a:pPr marL="0" indent="0">
              <a:buNone/>
            </a:pPr>
            <a:endParaRPr lang="en-US" sz="2000" dirty="0" smtClean="0"/>
          </a:p>
          <a:p>
            <a:pPr marL="0" indent="0">
              <a:buNone/>
            </a:pPr>
            <a:r>
              <a:rPr lang="en-US" sz="2000" dirty="0" smtClean="0"/>
              <a:t>One </a:t>
            </a:r>
            <a:r>
              <a:rPr lang="en-US" sz="2000" dirty="0" smtClean="0"/>
              <a:t>should be very careful  about one’s friend as one is on the </a:t>
            </a:r>
            <a:r>
              <a:rPr lang="en-US" sz="2000" dirty="0" err="1" smtClean="0"/>
              <a:t>Deen</a:t>
            </a:r>
            <a:r>
              <a:rPr lang="en-US" sz="2000" dirty="0" smtClean="0"/>
              <a:t> of his friend and also a person is known from the company he keeps.</a:t>
            </a:r>
          </a:p>
          <a:p>
            <a:pPr marL="0" indent="0">
              <a:buNone/>
            </a:pPr>
            <a:endParaRPr lang="en-US" sz="2000" dirty="0" smtClean="0"/>
          </a:p>
          <a:p>
            <a:pPr marL="0" indent="0">
              <a:buNone/>
            </a:pPr>
            <a:endParaRPr lang="en-US" sz="2000" dirty="0"/>
          </a:p>
        </p:txBody>
      </p:sp>
      <p:sp>
        <p:nvSpPr>
          <p:cNvPr id="4" name="TextBox 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Verses  </a:t>
            </a:r>
            <a:r>
              <a:rPr lang="en-US" dirty="0" smtClean="0">
                <a:solidFill>
                  <a:srgbClr val="FFFF00"/>
                </a:solidFill>
              </a:rPr>
              <a:t>29</a:t>
            </a:r>
            <a:endParaRPr lang="en-US" dirty="0" smtClean="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20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20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20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14282" y="214290"/>
            <a:ext cx="8715436" cy="4525963"/>
          </a:xfrm>
        </p:spPr>
        <p:txBody>
          <a:bodyPr/>
          <a:lstStyle/>
          <a:p>
            <a:pPr marL="0" indent="0">
              <a:buNone/>
            </a:pPr>
            <a:r>
              <a:rPr lang="en-US" sz="2000" dirty="0" smtClean="0"/>
              <a:t>Friends can be compared to trees. Some give shade, some give fruit (are beneficial), some benefit in this world, and some benefit  in both worlds and then there are some who neither give shade nor fruit they are like thorny bushes.</a:t>
            </a:r>
          </a:p>
          <a:p>
            <a:pPr marL="0" indent="0">
              <a:buNone/>
            </a:pPr>
            <a:endParaRPr lang="en-US" sz="2000" dirty="0" smtClean="0"/>
          </a:p>
          <a:p>
            <a:pPr marL="0" indent="0">
              <a:buNone/>
            </a:pPr>
            <a:r>
              <a:rPr lang="en-US" sz="2000" dirty="0" smtClean="0"/>
              <a:t>Always remember that a friend </a:t>
            </a:r>
            <a:r>
              <a:rPr lang="en-US" sz="2000" dirty="0" smtClean="0"/>
              <a:t>who </a:t>
            </a:r>
            <a:r>
              <a:rPr lang="en-US" sz="2000" dirty="0" smtClean="0"/>
              <a:t>has the quality mentioned in </a:t>
            </a:r>
            <a:endParaRPr lang="en-US" sz="2000" dirty="0" smtClean="0"/>
          </a:p>
          <a:p>
            <a:pPr marL="0" indent="0">
              <a:buNone/>
            </a:pPr>
            <a:r>
              <a:rPr lang="en-US" sz="2000" dirty="0" smtClean="0"/>
              <a:t>Al </a:t>
            </a:r>
            <a:r>
              <a:rPr lang="en-US" sz="2000" dirty="0" err="1" smtClean="0"/>
              <a:t>Furqaan</a:t>
            </a:r>
            <a:r>
              <a:rPr lang="en-US" sz="2000" dirty="0" smtClean="0"/>
              <a:t>, is not actually your friend.</a:t>
            </a:r>
            <a:endParaRPr lang="en-US" sz="2000" dirty="0" smtClean="0"/>
          </a:p>
          <a:p>
            <a:pPr marL="0" indent="0">
              <a:buNone/>
            </a:pPr>
            <a:r>
              <a:rPr lang="en-US" sz="2000" dirty="0" smtClean="0"/>
              <a:t> verse 29</a:t>
            </a:r>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r>
              <a:rPr lang="en-US" sz="2000" dirty="0" smtClean="0"/>
              <a:t>Such a friend is extremely dangerous.</a:t>
            </a:r>
          </a:p>
          <a:p>
            <a:pPr marL="0" indent="0">
              <a:buNone/>
            </a:pPr>
            <a:r>
              <a:rPr lang="en-US" sz="2000" dirty="0" smtClean="0"/>
              <a:t>Any friend who takes you away from </a:t>
            </a:r>
            <a:r>
              <a:rPr lang="en-US" sz="2000" dirty="0" smtClean="0"/>
              <a:t>Qur’an </a:t>
            </a:r>
            <a:r>
              <a:rPr lang="en-US" sz="2000" dirty="0" smtClean="0"/>
              <a:t>is not good. One example is when one is learning </a:t>
            </a:r>
            <a:r>
              <a:rPr lang="en-US" sz="2000" dirty="0" smtClean="0"/>
              <a:t>Qur’an </a:t>
            </a:r>
            <a:r>
              <a:rPr lang="en-US" sz="2000" dirty="0" smtClean="0"/>
              <a:t>and a friend sends us a message on phone and distracts us. </a:t>
            </a:r>
            <a:r>
              <a:rPr lang="en-US" sz="2000" dirty="0" err="1" smtClean="0"/>
              <a:t>Shaytan</a:t>
            </a:r>
            <a:r>
              <a:rPr lang="en-US" sz="2000" dirty="0" smtClean="0"/>
              <a:t> also distracts us while we are praying. </a:t>
            </a:r>
          </a:p>
          <a:p>
            <a:pPr marL="0" indent="0">
              <a:buNone/>
            </a:pPr>
            <a:endParaRPr lang="en-US" sz="2000" dirty="0" smtClean="0"/>
          </a:p>
          <a:p>
            <a:pPr marL="0" indent="0">
              <a:buNone/>
            </a:pPr>
            <a:r>
              <a:rPr lang="en-US" sz="2000" dirty="0" smtClean="0"/>
              <a:t>One needs full concentration for work. Any kind of distraction spoils the </a:t>
            </a:r>
            <a:r>
              <a:rPr lang="en-US" sz="2000" dirty="0" smtClean="0"/>
              <a:t>work. </a:t>
            </a:r>
            <a:endParaRPr lang="en-US" sz="2000" dirty="0" smtClean="0"/>
          </a:p>
          <a:p>
            <a:pPr marL="0" indent="0">
              <a:buNone/>
            </a:pPr>
            <a:endParaRPr lang="en-US" sz="2000" dirty="0"/>
          </a:p>
        </p:txBody>
      </p:sp>
      <p:pic>
        <p:nvPicPr>
          <p:cNvPr id="4" name="Picture 2"/>
          <p:cNvPicPr>
            <a:picLocks noChangeAspect="1" noChangeArrowheads="1"/>
          </p:cNvPicPr>
          <p:nvPr/>
        </p:nvPicPr>
        <p:blipFill>
          <a:blip r:embed="rId2">
            <a:clrChange>
              <a:clrFrom>
                <a:srgbClr val="FFFFFF"/>
              </a:clrFrom>
              <a:clrTo>
                <a:srgbClr val="FFFFFF">
                  <a:alpha val="0"/>
                </a:srgbClr>
              </a:clrTo>
            </a:clrChange>
            <a:duotone>
              <a:prstClr val="black"/>
              <a:schemeClr val="accent4">
                <a:tint val="45000"/>
                <a:satMod val="400000"/>
              </a:schemeClr>
            </a:duotone>
            <a:lum contrast="30000"/>
          </a:blip>
          <a:srcRect l="38672" t="62412" r="23828" b="26561"/>
          <a:stretch>
            <a:fillRect/>
          </a:stretch>
        </p:blipFill>
        <p:spPr bwMode="auto">
          <a:xfrm>
            <a:off x="1357290" y="2786058"/>
            <a:ext cx="6429420" cy="1357322"/>
          </a:xfrm>
          <a:prstGeom prst="rect">
            <a:avLst/>
          </a:prstGeom>
          <a:noFill/>
          <a:ln w="9525">
            <a:noFill/>
            <a:miter lim="800000"/>
            <a:headEnd/>
            <a:tailEnd/>
          </a:ln>
          <a:effectLst/>
        </p:spPr>
      </p:pic>
      <p:sp>
        <p:nvSpPr>
          <p:cNvPr id="6" name="TextBox 5"/>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Verses  </a:t>
            </a:r>
            <a:r>
              <a:rPr lang="en-US" dirty="0" smtClean="0">
                <a:solidFill>
                  <a:srgbClr val="FFFF00"/>
                </a:solidFill>
              </a:rPr>
              <a:t>29</a:t>
            </a:r>
            <a:endParaRPr lang="en-US" dirty="0" smtClean="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20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2000"/>
                                        <p:tgtEl>
                                          <p:spTgt spid="3">
                                            <p:txEl>
                                              <p:pRg st="9" end="9"/>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14282" y="214290"/>
            <a:ext cx="8715436" cy="4525963"/>
          </a:xfrm>
        </p:spPr>
        <p:txBody>
          <a:bodyPr/>
          <a:lstStyle/>
          <a:p>
            <a:pPr marL="0" indent="0">
              <a:buNone/>
            </a:pPr>
            <a:endParaRPr lang="en-US" sz="2000" dirty="0" smtClean="0"/>
          </a:p>
          <a:p>
            <a:pPr marL="0" indent="0">
              <a:buNone/>
            </a:pPr>
            <a:endParaRPr lang="en-US" sz="2000" dirty="0"/>
          </a:p>
        </p:txBody>
      </p:sp>
      <p:pic>
        <p:nvPicPr>
          <p:cNvPr id="4" name="Picture 2"/>
          <p:cNvPicPr>
            <a:picLocks noChangeAspect="1" noChangeArrowheads="1"/>
          </p:cNvPicPr>
          <p:nvPr/>
        </p:nvPicPr>
        <p:blipFill>
          <a:blip r:embed="rId2">
            <a:clrChange>
              <a:clrFrom>
                <a:srgbClr val="FFFFFF"/>
              </a:clrFrom>
              <a:clrTo>
                <a:srgbClr val="FFFFFF">
                  <a:alpha val="0"/>
                </a:srgbClr>
              </a:clrTo>
            </a:clrChange>
            <a:duotone>
              <a:prstClr val="black"/>
              <a:schemeClr val="accent4">
                <a:tint val="45000"/>
                <a:satMod val="400000"/>
              </a:schemeClr>
            </a:duotone>
            <a:lum contrast="30000"/>
          </a:blip>
          <a:srcRect l="38672" t="62412" r="23828" b="26561"/>
          <a:stretch>
            <a:fillRect/>
          </a:stretch>
        </p:blipFill>
        <p:spPr bwMode="auto">
          <a:xfrm>
            <a:off x="964381" y="428604"/>
            <a:ext cx="7215238" cy="1571636"/>
          </a:xfrm>
          <a:prstGeom prst="rect">
            <a:avLst/>
          </a:prstGeom>
          <a:noFill/>
          <a:ln w="9525">
            <a:noFill/>
            <a:miter lim="800000"/>
            <a:headEnd/>
            <a:tailEnd/>
          </a:ln>
          <a:effectLst/>
        </p:spPr>
      </p:pic>
      <p:sp>
        <p:nvSpPr>
          <p:cNvPr id="6" name="TextBox 5"/>
          <p:cNvSpPr txBox="1"/>
          <p:nvPr/>
        </p:nvSpPr>
        <p:spPr>
          <a:xfrm>
            <a:off x="214282" y="2571744"/>
            <a:ext cx="8572560" cy="4093428"/>
          </a:xfrm>
          <a:prstGeom prst="rect">
            <a:avLst/>
          </a:prstGeom>
          <a:noFill/>
        </p:spPr>
        <p:txBody>
          <a:bodyPr wrap="square" rtlCol="0">
            <a:spAutoFit/>
          </a:bodyPr>
          <a:lstStyle/>
          <a:p>
            <a:r>
              <a:rPr lang="en-US" sz="2000" dirty="0" smtClean="0"/>
              <a:t>The word </a:t>
            </a:r>
            <a:r>
              <a:rPr lang="en-US" sz="2000" dirty="0" err="1" smtClean="0"/>
              <a:t>dhikr</a:t>
            </a:r>
            <a:r>
              <a:rPr lang="en-US" sz="2000" dirty="0" smtClean="0"/>
              <a:t> has many meanings.</a:t>
            </a:r>
          </a:p>
          <a:p>
            <a:r>
              <a:rPr lang="en-US" sz="2000" dirty="0" smtClean="0"/>
              <a:t>It means </a:t>
            </a:r>
          </a:p>
          <a:p>
            <a:pPr>
              <a:buFont typeface="Wingdings" pitchFamily="2" charset="2"/>
              <a:buChar char="§"/>
            </a:pPr>
            <a:r>
              <a:rPr lang="en-US" sz="2000" dirty="0" smtClean="0"/>
              <a:t>Advice,</a:t>
            </a:r>
          </a:p>
          <a:p>
            <a:pPr>
              <a:buFont typeface="Wingdings" pitchFamily="2" charset="2"/>
              <a:buChar char="§"/>
            </a:pPr>
            <a:r>
              <a:rPr lang="en-US" sz="2000" dirty="0" smtClean="0"/>
              <a:t>Remembrance, </a:t>
            </a:r>
          </a:p>
          <a:p>
            <a:pPr>
              <a:buFont typeface="Wingdings" pitchFamily="2" charset="2"/>
              <a:buChar char="§"/>
            </a:pPr>
            <a:r>
              <a:rPr lang="en-US" sz="2000" dirty="0" err="1" smtClean="0"/>
              <a:t>Salaah</a:t>
            </a:r>
            <a:r>
              <a:rPr lang="en-US" sz="2000" dirty="0" smtClean="0"/>
              <a:t> (prayer),</a:t>
            </a:r>
          </a:p>
          <a:p>
            <a:pPr>
              <a:buFont typeface="Wingdings" pitchFamily="2" charset="2"/>
              <a:buChar char="§"/>
            </a:pPr>
            <a:r>
              <a:rPr lang="en-US" sz="2000" dirty="0" err="1" smtClean="0"/>
              <a:t>Qur’aan</a:t>
            </a:r>
            <a:r>
              <a:rPr lang="en-US" sz="2000" dirty="0" smtClean="0"/>
              <a:t>.</a:t>
            </a:r>
          </a:p>
          <a:p>
            <a:endParaRPr lang="en-US" sz="2000" dirty="0" smtClean="0"/>
          </a:p>
          <a:p>
            <a:r>
              <a:rPr lang="en-US" sz="2000" dirty="0" smtClean="0"/>
              <a:t>If we do not work honestly we fail to get full benefit from our work.</a:t>
            </a:r>
          </a:p>
          <a:p>
            <a:endParaRPr lang="en-US" sz="2000" dirty="0" smtClean="0"/>
          </a:p>
          <a:p>
            <a:r>
              <a:rPr lang="en-US" sz="2000" dirty="0" smtClean="0"/>
              <a:t>People around us, such </a:t>
            </a:r>
            <a:r>
              <a:rPr lang="en-US" sz="2000" dirty="0" smtClean="0"/>
              <a:t>as friends, colleagues, companions become a </a:t>
            </a:r>
            <a:r>
              <a:rPr lang="en-US" sz="2000" dirty="0" err="1" smtClean="0"/>
              <a:t>fitnah</a:t>
            </a:r>
            <a:r>
              <a:rPr lang="en-US" sz="2000" dirty="0" smtClean="0"/>
              <a:t> (trail) for us. It is due to the love of some people we go astray.  Sometime we are so impressed with other people that we start following them instead of Allah’s commands. </a:t>
            </a:r>
            <a:endParaRPr lang="en-US" sz="2000" dirty="0"/>
          </a:p>
        </p:txBody>
      </p:sp>
      <p:sp>
        <p:nvSpPr>
          <p:cNvPr id="7" name="TextBox 6"/>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Verses  </a:t>
            </a:r>
            <a:r>
              <a:rPr lang="en-US" dirty="0" smtClean="0">
                <a:solidFill>
                  <a:srgbClr val="FFFF00"/>
                </a:solidFill>
              </a:rPr>
              <a:t>29</a:t>
            </a:r>
            <a:endParaRPr lang="en-US" dirty="0" smtClean="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20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2000"/>
                                        <p:tgtEl>
                                          <p:spTgt spid="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2000"/>
                                        <p:tgtEl>
                                          <p:spTgt spid="6">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2000"/>
                                        <p:tgtEl>
                                          <p:spTgt spid="6">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20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2000"/>
                                        <p:tgtEl>
                                          <p:spTgt spid="6">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9" end="9"/>
                                            </p:txEl>
                                          </p:spTgt>
                                        </p:tgtEl>
                                        <p:attrNameLst>
                                          <p:attrName>style.visibility</p:attrName>
                                        </p:attrNameLst>
                                      </p:cBhvr>
                                      <p:to>
                                        <p:strVal val="visible"/>
                                      </p:to>
                                    </p:set>
                                    <p:animEffect transition="in" filter="fade">
                                      <p:cBhvr>
                                        <p:cTn id="32" dur="2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AutoShape 11" descr="C:\Users\Toshiba\Desktop\ENGLISH TALEEM UL QURAN WITH MOINA\An Nur, November 2012\Logos_files\top.gif">
            <a:hlinkClick r:id="rId2"/>
          </p:cNvPr>
          <p:cNvSpPr>
            <a:spLocks noChangeAspect="1" noChangeArrowheads="1"/>
          </p:cNvSpPr>
          <p:nvPr/>
        </p:nvSpPr>
        <p:spPr bwMode="auto">
          <a:xfrm>
            <a:off x="1776413" y="-30163"/>
            <a:ext cx="219075" cy="123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 30</a:t>
            </a:r>
          </a:p>
        </p:txBody>
      </p:sp>
      <p:pic>
        <p:nvPicPr>
          <p:cNvPr id="10" name="Picture 2"/>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672" t="18750" r="21484" b="67187"/>
          <a:stretch>
            <a:fillRect/>
          </a:stretch>
        </p:blipFill>
        <p:spPr bwMode="auto">
          <a:xfrm>
            <a:off x="285720" y="285728"/>
            <a:ext cx="8572560" cy="1357323"/>
          </a:xfrm>
          <a:prstGeom prst="rect">
            <a:avLst/>
          </a:prstGeom>
          <a:noFill/>
          <a:ln w="9525">
            <a:noFill/>
            <a:miter lim="800000"/>
            <a:headEnd/>
            <a:tailEnd/>
          </a:ln>
          <a:effectLst/>
        </p:spPr>
      </p:pic>
      <p:sp>
        <p:nvSpPr>
          <p:cNvPr id="11" name="Rectangle 10"/>
          <p:cNvSpPr/>
          <p:nvPr/>
        </p:nvSpPr>
        <p:spPr>
          <a:xfrm>
            <a:off x="214282" y="1714488"/>
            <a:ext cx="8715436" cy="646331"/>
          </a:xfrm>
          <a:prstGeom prst="rect">
            <a:avLst/>
          </a:prstGeom>
        </p:spPr>
        <p:txBody>
          <a:bodyPr wrap="square">
            <a:spAutoFit/>
          </a:bodyPr>
          <a:lstStyle/>
          <a:p>
            <a:r>
              <a:rPr lang="en-US" dirty="0" smtClean="0"/>
              <a:t>Allah tells how His Messenger and Prophet Muhammad will say: "O my Lord! Verily, my people deserted this Qur'an.''</a:t>
            </a:r>
            <a:endParaRPr lang="en-US" dirty="0"/>
          </a:p>
        </p:txBody>
      </p:sp>
      <p:pic>
        <p:nvPicPr>
          <p:cNvPr id="4098" name="Picture 2"/>
          <p:cNvPicPr>
            <a:picLocks noChangeAspect="1" noChangeArrowheads="1"/>
          </p:cNvPicPr>
          <p:nvPr/>
        </p:nvPicPr>
        <p:blipFill>
          <a:blip r:embed="rId4"/>
          <a:srcRect l="55079" t="43125" r="7421" b="36250"/>
          <a:stretch>
            <a:fillRect/>
          </a:stretch>
        </p:blipFill>
        <p:spPr bwMode="auto">
          <a:xfrm>
            <a:off x="1142976" y="2428868"/>
            <a:ext cx="6565801" cy="2256994"/>
          </a:xfrm>
          <a:prstGeom prst="rect">
            <a:avLst/>
          </a:prstGeom>
          <a:noFill/>
          <a:ln w="9525">
            <a:noFill/>
            <a:miter lim="800000"/>
            <a:headEnd/>
            <a:tailEnd/>
          </a:ln>
          <a:effectLst/>
        </p:spPr>
      </p:pic>
      <p:sp>
        <p:nvSpPr>
          <p:cNvPr id="15" name="TextBox 14"/>
          <p:cNvSpPr txBox="1"/>
          <p:nvPr/>
        </p:nvSpPr>
        <p:spPr>
          <a:xfrm>
            <a:off x="214282" y="4786322"/>
            <a:ext cx="8929718" cy="1754326"/>
          </a:xfrm>
          <a:prstGeom prst="rect">
            <a:avLst/>
          </a:prstGeom>
          <a:noFill/>
        </p:spPr>
        <p:txBody>
          <a:bodyPr wrap="square" rtlCol="0">
            <a:spAutoFit/>
          </a:bodyPr>
          <a:lstStyle/>
          <a:p>
            <a:r>
              <a:rPr lang="en-US" i="1" dirty="0" smtClean="0"/>
              <a:t>My people </a:t>
            </a:r>
            <a:r>
              <a:rPr lang="en-US" dirty="0" smtClean="0"/>
              <a:t>here means  “</a:t>
            </a:r>
            <a:r>
              <a:rPr lang="en-US" dirty="0" err="1" smtClean="0"/>
              <a:t>Quraish</a:t>
            </a:r>
            <a:r>
              <a:rPr lang="en-US" dirty="0" smtClean="0"/>
              <a:t>”.</a:t>
            </a:r>
          </a:p>
          <a:p>
            <a:endParaRPr lang="en-US" dirty="0" smtClean="0"/>
          </a:p>
          <a:p>
            <a:r>
              <a:rPr lang="en-US" dirty="0" smtClean="0"/>
              <a:t>One the day of </a:t>
            </a:r>
            <a:r>
              <a:rPr lang="en-US" dirty="0" err="1" smtClean="0"/>
              <a:t>Judgement</a:t>
            </a:r>
            <a:r>
              <a:rPr lang="en-US" dirty="0" smtClean="0"/>
              <a:t>  Prophet Muhammad (</a:t>
            </a:r>
            <a:r>
              <a:rPr lang="en-US" dirty="0" err="1" smtClean="0"/>
              <a:t>pbuh</a:t>
            </a:r>
            <a:r>
              <a:rPr lang="en-US" dirty="0" smtClean="0"/>
              <a:t>) will give evidence in favor </a:t>
            </a:r>
          </a:p>
          <a:p>
            <a:r>
              <a:rPr lang="en-US" dirty="0" smtClean="0"/>
              <a:t>of some and give evidence against some. The first people against whom he (</a:t>
            </a:r>
            <a:r>
              <a:rPr lang="en-US" dirty="0" err="1" smtClean="0"/>
              <a:t>pbuh</a:t>
            </a:r>
            <a:r>
              <a:rPr lang="en-US" dirty="0" smtClean="0"/>
              <a:t>) </a:t>
            </a:r>
          </a:p>
          <a:p>
            <a:r>
              <a:rPr lang="en-US" dirty="0" smtClean="0"/>
              <a:t>will give evidence will be his own nation, the </a:t>
            </a:r>
            <a:r>
              <a:rPr lang="en-US" dirty="0" err="1" smtClean="0"/>
              <a:t>Quraish</a:t>
            </a:r>
            <a:r>
              <a:rPr lang="en-US" dirty="0" smtClean="0"/>
              <a:t>, as they were the first ones whom he (</a:t>
            </a:r>
            <a:r>
              <a:rPr lang="en-US" dirty="0" err="1" smtClean="0"/>
              <a:t>pbuh</a:t>
            </a:r>
            <a:r>
              <a:rPr lang="en-US" dirty="0" smtClean="0"/>
              <a:t>) invited to Islam.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fade">
                                      <p:cBhvr>
                                        <p:cTn id="15" dur="2000"/>
                                        <p:tgtEl>
                                          <p:spTgt spid="15">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xEl>
                                              <p:pRg st="3" end="3"/>
                                            </p:txEl>
                                          </p:spTgt>
                                        </p:tgtEl>
                                        <p:attrNameLst>
                                          <p:attrName>style.visibility</p:attrName>
                                        </p:attrNameLst>
                                      </p:cBhvr>
                                      <p:to>
                                        <p:strVal val="visible"/>
                                      </p:to>
                                    </p:set>
                                    <p:animEffect transition="in" filter="fade">
                                      <p:cBhvr>
                                        <p:cTn id="18" dur="2000"/>
                                        <p:tgtEl>
                                          <p:spTgt spid="15">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xEl>
                                              <p:pRg st="4" end="4"/>
                                            </p:txEl>
                                          </p:spTgt>
                                        </p:tgtEl>
                                        <p:attrNameLst>
                                          <p:attrName>style.visibility</p:attrName>
                                        </p:attrNameLst>
                                      </p:cBhvr>
                                      <p:to>
                                        <p:strVal val="visible"/>
                                      </p:to>
                                    </p:set>
                                    <p:animEffect transition="in" filter="fade">
                                      <p:cBhvr>
                                        <p:cTn id="21" dur="20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AutoShape 11" descr="C:\Users\Toshiba\Desktop\ENGLISH TALEEM UL QURAN WITH MOINA\An Nur, November 2012\Logos_files\top.gif">
            <a:hlinkClick r:id="rId2"/>
          </p:cNvPr>
          <p:cNvSpPr>
            <a:spLocks noChangeAspect="1" noChangeArrowheads="1"/>
          </p:cNvSpPr>
          <p:nvPr/>
        </p:nvSpPr>
        <p:spPr bwMode="auto">
          <a:xfrm>
            <a:off x="1776413" y="-30163"/>
            <a:ext cx="219075" cy="123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 30</a:t>
            </a:r>
          </a:p>
        </p:txBody>
      </p:sp>
      <p:pic>
        <p:nvPicPr>
          <p:cNvPr id="10" name="Picture 2"/>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672" t="12089" r="21484" b="67187"/>
          <a:stretch>
            <a:fillRect/>
          </a:stretch>
        </p:blipFill>
        <p:spPr bwMode="auto">
          <a:xfrm>
            <a:off x="285720" y="285728"/>
            <a:ext cx="8572560" cy="2000265"/>
          </a:xfrm>
          <a:prstGeom prst="rect">
            <a:avLst/>
          </a:prstGeom>
          <a:noFill/>
          <a:ln w="9525">
            <a:noFill/>
            <a:miter lim="800000"/>
            <a:headEnd/>
            <a:tailEnd/>
          </a:ln>
          <a:effectLst/>
        </p:spPr>
      </p:pic>
      <p:sp>
        <p:nvSpPr>
          <p:cNvPr id="11" name="Rectangle 10"/>
          <p:cNvSpPr/>
          <p:nvPr/>
        </p:nvSpPr>
        <p:spPr>
          <a:xfrm>
            <a:off x="0" y="2357430"/>
            <a:ext cx="9144000" cy="4093428"/>
          </a:xfrm>
          <a:prstGeom prst="rect">
            <a:avLst/>
          </a:prstGeom>
        </p:spPr>
        <p:txBody>
          <a:bodyPr wrap="square">
            <a:spAutoFit/>
          </a:bodyPr>
          <a:lstStyle/>
          <a:p>
            <a:pPr marL="236538" indent="-236538">
              <a:buFont typeface="Wingdings" pitchFamily="2" charset="2"/>
              <a:buChar char="§"/>
            </a:pPr>
            <a:r>
              <a:rPr lang="en-US" sz="2000" dirty="0" smtClean="0"/>
              <a:t> </a:t>
            </a:r>
            <a:r>
              <a:rPr lang="en-US" sz="2000" dirty="0" err="1" smtClean="0"/>
              <a:t>Mahjuraa</a:t>
            </a:r>
            <a:r>
              <a:rPr lang="en-US" sz="2000" dirty="0" smtClean="0"/>
              <a:t>. </a:t>
            </a:r>
            <a:r>
              <a:rPr lang="en-US" sz="2000" dirty="0" smtClean="0"/>
              <a:t>(ha, </a:t>
            </a:r>
            <a:r>
              <a:rPr lang="en-US" sz="2000" dirty="0" err="1" smtClean="0"/>
              <a:t>jim</a:t>
            </a:r>
            <a:r>
              <a:rPr lang="en-US" sz="2000" dirty="0" smtClean="0"/>
              <a:t>, </a:t>
            </a:r>
            <a:r>
              <a:rPr lang="en-US" sz="2000" dirty="0" err="1" smtClean="0"/>
              <a:t>ra</a:t>
            </a:r>
            <a:r>
              <a:rPr lang="en-US" sz="2000" dirty="0" smtClean="0"/>
              <a:t>). </a:t>
            </a:r>
            <a:r>
              <a:rPr lang="en-US" sz="2000" dirty="0" smtClean="0"/>
              <a:t>If </a:t>
            </a:r>
            <a:r>
              <a:rPr lang="en-US" sz="2000" dirty="0" smtClean="0"/>
              <a:t>the root is </a:t>
            </a:r>
            <a:r>
              <a:rPr lang="en-US" sz="2000" dirty="0" err="1" smtClean="0"/>
              <a:t>hijr</a:t>
            </a:r>
            <a:r>
              <a:rPr lang="en-US" sz="2000" dirty="0" smtClean="0"/>
              <a:t> </a:t>
            </a:r>
            <a:r>
              <a:rPr lang="en-US" sz="2000" dirty="0" smtClean="0"/>
              <a:t>it means to desert and if it is </a:t>
            </a:r>
            <a:r>
              <a:rPr lang="en-US" sz="2000" dirty="0" err="1" smtClean="0"/>
              <a:t>hujr</a:t>
            </a:r>
            <a:r>
              <a:rPr lang="en-US" sz="2000" dirty="0" smtClean="0"/>
              <a:t>, it means to make fun of, or useless speech.</a:t>
            </a:r>
          </a:p>
          <a:p>
            <a:pPr marL="236538" indent="-236538">
              <a:buFont typeface="Wingdings" pitchFamily="2" charset="2"/>
              <a:buChar char="§"/>
            </a:pPr>
            <a:endParaRPr lang="en-US" sz="2000" dirty="0" smtClean="0"/>
          </a:p>
          <a:p>
            <a:pPr marL="236538" indent="-236538">
              <a:buFont typeface="Wingdings" pitchFamily="2" charset="2"/>
              <a:buChar char="§"/>
            </a:pPr>
            <a:r>
              <a:rPr lang="en-US" sz="2000" dirty="0" smtClean="0"/>
              <a:t>A  </a:t>
            </a:r>
            <a:r>
              <a:rPr lang="en-US" sz="2000" dirty="0" smtClean="0"/>
              <a:t>general meaning of verse 30, </a:t>
            </a:r>
            <a:r>
              <a:rPr lang="en-US" sz="2000" dirty="0" smtClean="0"/>
              <a:t>is that the Prophet </a:t>
            </a:r>
            <a:r>
              <a:rPr lang="en-US" sz="2000" dirty="0" smtClean="0"/>
              <a:t>(</a:t>
            </a:r>
            <a:r>
              <a:rPr lang="en-US" sz="2000" dirty="0" err="1" smtClean="0"/>
              <a:t>pbuh</a:t>
            </a:r>
            <a:r>
              <a:rPr lang="en-US" sz="2000" dirty="0" smtClean="0"/>
              <a:t>) will give evidence against all those people who have deserted Qur’an.</a:t>
            </a:r>
          </a:p>
          <a:p>
            <a:pPr marL="236538" indent="-236538">
              <a:buFont typeface="Wingdings" pitchFamily="2" charset="2"/>
              <a:buChar char="§"/>
            </a:pPr>
            <a:endParaRPr lang="en-US" sz="2000" dirty="0" smtClean="0"/>
          </a:p>
          <a:p>
            <a:pPr marL="236538" indent="-236538">
              <a:buFont typeface="Wingdings" pitchFamily="2" charset="2"/>
              <a:buChar char="§"/>
            </a:pPr>
            <a:r>
              <a:rPr lang="en-US" sz="2000" dirty="0" smtClean="0"/>
              <a:t>Qur’an will also give evidence in favor or against people in the hereafter.</a:t>
            </a:r>
          </a:p>
          <a:p>
            <a:pPr marL="236538" algn="ctr"/>
            <a:r>
              <a:rPr lang="en-US" sz="2000" b="1" dirty="0" smtClean="0"/>
              <a:t>“Al Qur’an </a:t>
            </a:r>
            <a:r>
              <a:rPr lang="en-US" sz="2000" b="1" dirty="0" err="1" smtClean="0"/>
              <a:t>hujjatun</a:t>
            </a:r>
            <a:r>
              <a:rPr lang="en-US" sz="2000" b="1" dirty="0" smtClean="0"/>
              <a:t> </a:t>
            </a:r>
            <a:r>
              <a:rPr lang="en-US" sz="2000" b="1" dirty="0" err="1" smtClean="0"/>
              <a:t>laka</a:t>
            </a:r>
            <a:r>
              <a:rPr lang="en-US" sz="2000" b="1" dirty="0" smtClean="0"/>
              <a:t> aw </a:t>
            </a:r>
            <a:r>
              <a:rPr lang="en-US" sz="2000" b="1" dirty="0" err="1" smtClean="0"/>
              <a:t>alayka</a:t>
            </a:r>
            <a:r>
              <a:rPr lang="en-US" sz="2000" b="1" dirty="0" smtClean="0"/>
              <a:t>”. (</a:t>
            </a:r>
            <a:r>
              <a:rPr lang="en-US" sz="2000" b="1" dirty="0" err="1" smtClean="0"/>
              <a:t>Hadith</a:t>
            </a:r>
            <a:r>
              <a:rPr lang="en-US" sz="2000" b="1" dirty="0" smtClean="0"/>
              <a:t>)</a:t>
            </a:r>
          </a:p>
          <a:p>
            <a:pPr marL="236538"/>
            <a:r>
              <a:rPr lang="en-US" sz="2000" dirty="0" smtClean="0"/>
              <a:t>In another </a:t>
            </a:r>
            <a:r>
              <a:rPr lang="en-US" sz="2000" dirty="0" err="1" smtClean="0"/>
              <a:t>hadith</a:t>
            </a:r>
            <a:r>
              <a:rPr lang="en-US" sz="2000" dirty="0" smtClean="0"/>
              <a:t> we learn that </a:t>
            </a:r>
            <a:r>
              <a:rPr lang="en-US" sz="2000" dirty="0" err="1" smtClean="0"/>
              <a:t>Sawm</a:t>
            </a:r>
            <a:r>
              <a:rPr lang="en-US" sz="2000" dirty="0" smtClean="0"/>
              <a:t> and Qur’an will intercede for those who fast and </a:t>
            </a:r>
            <a:r>
              <a:rPr lang="en-US" sz="2000" dirty="0" err="1" smtClean="0"/>
              <a:t>rectie</a:t>
            </a:r>
            <a:r>
              <a:rPr lang="en-US" sz="2000" dirty="0" smtClean="0"/>
              <a:t> Qur’an.</a:t>
            </a:r>
          </a:p>
          <a:p>
            <a:pPr marL="236538"/>
            <a:endParaRPr lang="en-US" sz="2000" dirty="0" smtClean="0"/>
          </a:p>
          <a:p>
            <a:pPr marL="236538" indent="-236538">
              <a:buFont typeface="Wingdings" pitchFamily="2" charset="2"/>
              <a:buChar char="§"/>
            </a:pPr>
            <a:r>
              <a:rPr lang="en-US" sz="2000" dirty="0" smtClean="0"/>
              <a:t> If you </a:t>
            </a:r>
            <a:r>
              <a:rPr lang="en-US" sz="2000" dirty="0" smtClean="0"/>
              <a:t>have read </a:t>
            </a:r>
            <a:r>
              <a:rPr lang="en-US" sz="2000" dirty="0" smtClean="0"/>
              <a:t>what is </a:t>
            </a:r>
            <a:r>
              <a:rPr lang="en-US" sz="2000" dirty="0" smtClean="0"/>
              <a:t>in </a:t>
            </a:r>
            <a:r>
              <a:rPr lang="en-US" sz="2000" dirty="0" smtClean="0"/>
              <a:t>verses 29 and 30 and then </a:t>
            </a:r>
            <a:r>
              <a:rPr lang="en-US" sz="2000" dirty="0" smtClean="0"/>
              <a:t>you ignore it and </a:t>
            </a:r>
            <a:r>
              <a:rPr lang="en-US" sz="2000" dirty="0" smtClean="0"/>
              <a:t>keep yourself busy in less important </a:t>
            </a:r>
            <a:r>
              <a:rPr lang="en-US" sz="2000" dirty="0" smtClean="0"/>
              <a:t>things, that is also “</a:t>
            </a:r>
            <a:r>
              <a:rPr lang="en-US" sz="2000" dirty="0" err="1" smtClean="0"/>
              <a:t>mahjura</a:t>
            </a:r>
            <a:r>
              <a:rPr lang="en-US" sz="2000" dirty="0" smtClean="0"/>
              <a:t>”.</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20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fade">
                                      <p:cBhvr>
                                        <p:cTn id="17" dur="2000"/>
                                        <p:tgtEl>
                                          <p:spTgt spid="11">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xEl>
                                              <p:pRg st="5" end="5"/>
                                            </p:txEl>
                                          </p:spTgt>
                                        </p:tgtEl>
                                        <p:attrNameLst>
                                          <p:attrName>style.visibility</p:attrName>
                                        </p:attrNameLst>
                                      </p:cBhvr>
                                      <p:to>
                                        <p:strVal val="visible"/>
                                      </p:to>
                                    </p:set>
                                    <p:animEffect transition="in" filter="fade">
                                      <p:cBhvr>
                                        <p:cTn id="20" dur="2000"/>
                                        <p:tgtEl>
                                          <p:spTgt spid="11">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animEffect transition="in" filter="fade">
                                      <p:cBhvr>
                                        <p:cTn id="23" dur="2000"/>
                                        <p:tgtEl>
                                          <p:spTgt spid="11">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xEl>
                                              <p:pRg st="8" end="8"/>
                                            </p:txEl>
                                          </p:spTgt>
                                        </p:tgtEl>
                                        <p:attrNameLst>
                                          <p:attrName>style.visibility</p:attrName>
                                        </p:attrNameLst>
                                      </p:cBhvr>
                                      <p:to>
                                        <p:strVal val="visible"/>
                                      </p:to>
                                    </p:set>
                                    <p:animEffect transition="in" filter="fade">
                                      <p:cBhvr>
                                        <p:cTn id="28" dur="20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AutoShape 11" descr="C:\Users\Toshiba\Desktop\ENGLISH TALEEM UL QURAN WITH MOINA\An Nur, November 2012\Logos_files\top.gif">
            <a:hlinkClick r:id="rId2"/>
          </p:cNvPr>
          <p:cNvSpPr>
            <a:spLocks noChangeAspect="1" noChangeArrowheads="1"/>
          </p:cNvSpPr>
          <p:nvPr/>
        </p:nvSpPr>
        <p:spPr bwMode="auto">
          <a:xfrm>
            <a:off x="1776413" y="-30163"/>
            <a:ext cx="219075" cy="123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 30</a:t>
            </a:r>
          </a:p>
        </p:txBody>
      </p:sp>
      <p:pic>
        <p:nvPicPr>
          <p:cNvPr id="10" name="Picture 2"/>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672" t="18750" r="21484" b="67187"/>
          <a:stretch>
            <a:fillRect/>
          </a:stretch>
        </p:blipFill>
        <p:spPr bwMode="auto">
          <a:xfrm>
            <a:off x="285720" y="285728"/>
            <a:ext cx="8572560" cy="1357323"/>
          </a:xfrm>
          <a:prstGeom prst="rect">
            <a:avLst/>
          </a:prstGeom>
          <a:noFill/>
          <a:ln w="9525">
            <a:noFill/>
            <a:miter lim="800000"/>
            <a:headEnd/>
            <a:tailEnd/>
          </a:ln>
          <a:effectLst/>
        </p:spPr>
      </p:pic>
      <p:sp>
        <p:nvSpPr>
          <p:cNvPr id="11" name="Rectangle 10"/>
          <p:cNvSpPr/>
          <p:nvPr/>
        </p:nvSpPr>
        <p:spPr>
          <a:xfrm>
            <a:off x="0" y="1714488"/>
            <a:ext cx="9144000" cy="5016758"/>
          </a:xfrm>
          <a:prstGeom prst="rect">
            <a:avLst/>
          </a:prstGeom>
        </p:spPr>
        <p:txBody>
          <a:bodyPr wrap="square">
            <a:spAutoFit/>
          </a:bodyPr>
          <a:lstStyle/>
          <a:p>
            <a:pPr marL="236538" indent="-236538">
              <a:buFont typeface="Wingdings" pitchFamily="2" charset="2"/>
              <a:buChar char="ü"/>
            </a:pPr>
            <a:r>
              <a:rPr lang="en-US" sz="2000" dirty="0" smtClean="0"/>
              <a:t>  How do people “desert” Qur’an? </a:t>
            </a:r>
          </a:p>
          <a:p>
            <a:pPr marL="457200" indent="-111125"/>
            <a:r>
              <a:rPr lang="en-US" sz="2000" dirty="0" smtClean="0"/>
              <a:t>There are different levels of “deserting” Qur’an.</a:t>
            </a:r>
          </a:p>
          <a:p>
            <a:pPr marL="393700" indent="-393700">
              <a:buFont typeface="+mj-lt"/>
              <a:buAutoNum type="arabicPeriod"/>
            </a:pPr>
            <a:r>
              <a:rPr lang="en-US" sz="2000" dirty="0" smtClean="0"/>
              <a:t>There are the disbelievers who do not believe that Qur’an is a book from Allah.</a:t>
            </a:r>
          </a:p>
          <a:p>
            <a:pPr marL="393700" indent="-393700">
              <a:buFont typeface="+mj-lt"/>
              <a:buAutoNum type="arabicPeriod"/>
            </a:pPr>
            <a:r>
              <a:rPr lang="en-US" sz="2000" dirty="0" smtClean="0"/>
              <a:t>Then there are some who believe but they ignore it. They say that it is too</a:t>
            </a:r>
          </a:p>
          <a:p>
            <a:pPr marL="457200" indent="-111125"/>
            <a:r>
              <a:rPr lang="en-US" sz="2000" dirty="0" smtClean="0"/>
              <a:t> sacred to be opened and learned. </a:t>
            </a:r>
          </a:p>
          <a:p>
            <a:pPr marL="457200" indent="-457200">
              <a:buFont typeface="+mj-lt"/>
              <a:buAutoNum type="arabicPeriod" startAt="3"/>
            </a:pPr>
            <a:r>
              <a:rPr lang="en-US" sz="2000" dirty="0" smtClean="0"/>
              <a:t>When the Prophet (</a:t>
            </a:r>
            <a:r>
              <a:rPr lang="en-US" sz="2000" dirty="0" err="1" smtClean="0"/>
              <a:t>pbuh</a:t>
            </a:r>
            <a:r>
              <a:rPr lang="en-US" sz="2000" dirty="0" smtClean="0"/>
              <a:t>) would recite Qur'an to them, they would</a:t>
            </a:r>
          </a:p>
          <a:p>
            <a:pPr marL="457200"/>
            <a:r>
              <a:rPr lang="en-US" sz="2000" dirty="0" smtClean="0"/>
              <a:t>talk nonsense or speak about something else, so that they would not hear it. This is a form of forsaking it and rejecting it, and not believing in it is the same as forsaking it, and not pondering its meanings and trying to understand it is the same as forsaking it, and not acting upon it and following its commandments and heeding its prohibitions is the same as forsaking it, and turning away from it in favor of poetry or other words or songs or idle talk or some other way is the same as forsaking it. </a:t>
            </a:r>
          </a:p>
          <a:p>
            <a:pPr marL="457200" indent="-457200">
              <a:buFont typeface="+mj-lt"/>
              <a:buAutoNum type="arabicPeriod" startAt="4"/>
            </a:pPr>
            <a:r>
              <a:rPr lang="en-US" sz="2000" dirty="0" smtClean="0"/>
              <a:t>People fail to take it as </a:t>
            </a:r>
            <a:r>
              <a:rPr lang="en-US" sz="2000" dirty="0" err="1" smtClean="0"/>
              <a:t>Furqaan</a:t>
            </a:r>
            <a:r>
              <a:rPr lang="en-US" sz="2000" dirty="0" smtClean="0"/>
              <a:t> (distinguisher between right and wrong). </a:t>
            </a:r>
          </a:p>
          <a:p>
            <a:pPr marL="236538" indent="-236538">
              <a:buFont typeface="Wingdings" pitchFamily="2" charset="2"/>
              <a:buChar char="§"/>
            </a:pP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2000"/>
                                        <p:tgtEl>
                                          <p:spTgt spid="1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2000"/>
                                        <p:tgtEl>
                                          <p:spTgt spid="1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3" end="3"/>
                                            </p:txEl>
                                          </p:spTgt>
                                        </p:tgtEl>
                                        <p:attrNameLst>
                                          <p:attrName>style.visibility</p:attrName>
                                        </p:attrNameLst>
                                      </p:cBhvr>
                                      <p:to>
                                        <p:strVal val="visible"/>
                                      </p:to>
                                    </p:set>
                                    <p:animEffect transition="in" filter="fade">
                                      <p:cBhvr>
                                        <p:cTn id="20" dur="2000"/>
                                        <p:tgtEl>
                                          <p:spTgt spid="11">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2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Effect transition="in" filter="fade">
                                      <p:cBhvr>
                                        <p:cTn id="28" dur="2000"/>
                                        <p:tgtEl>
                                          <p:spTgt spid="11">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animEffect transition="in" filter="fade">
                                      <p:cBhvr>
                                        <p:cTn id="31" dur="2000"/>
                                        <p:tgtEl>
                                          <p:spTgt spid="11">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
                                            <p:txEl>
                                              <p:pRg st="7" end="7"/>
                                            </p:txEl>
                                          </p:spTgt>
                                        </p:tgtEl>
                                        <p:attrNameLst>
                                          <p:attrName>style.visibility</p:attrName>
                                        </p:attrNameLst>
                                      </p:cBhvr>
                                      <p:to>
                                        <p:strVal val="visible"/>
                                      </p:to>
                                    </p:set>
                                    <p:animEffect transition="in" filter="fade">
                                      <p:cBhvr>
                                        <p:cTn id="36" dur="20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AutoShape 11" descr="C:\Users\Toshiba\Desktop\ENGLISH TALEEM UL QURAN WITH MOINA\An Nur, November 2012\Logos_files\top.gif">
            <a:hlinkClick r:id="rId2"/>
          </p:cNvPr>
          <p:cNvSpPr>
            <a:spLocks noChangeAspect="1" noChangeArrowheads="1"/>
          </p:cNvSpPr>
          <p:nvPr/>
        </p:nvSpPr>
        <p:spPr bwMode="auto">
          <a:xfrm>
            <a:off x="1776413" y="-30163"/>
            <a:ext cx="219075" cy="123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Verses 31-32</a:t>
            </a:r>
          </a:p>
        </p:txBody>
      </p:sp>
      <p:pic>
        <p:nvPicPr>
          <p:cNvPr id="7" name="Picture 2"/>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672" t="25411" r="21484" b="67187"/>
          <a:stretch>
            <a:fillRect/>
          </a:stretch>
        </p:blipFill>
        <p:spPr bwMode="auto">
          <a:xfrm>
            <a:off x="285720" y="428604"/>
            <a:ext cx="8572560" cy="714381"/>
          </a:xfrm>
          <a:prstGeom prst="rect">
            <a:avLst/>
          </a:prstGeom>
          <a:noFill/>
          <a:ln w="9525">
            <a:noFill/>
            <a:miter lim="800000"/>
            <a:headEnd/>
            <a:tailEnd/>
          </a:ln>
          <a:effectLst/>
        </p:spPr>
      </p:pic>
      <p:pic>
        <p:nvPicPr>
          <p:cNvPr id="9" name="Picture 3"/>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867" t="54688" r="21289" b="24058"/>
          <a:stretch>
            <a:fillRect/>
          </a:stretch>
        </p:blipFill>
        <p:spPr bwMode="auto">
          <a:xfrm>
            <a:off x="285720" y="785794"/>
            <a:ext cx="8572560" cy="2071702"/>
          </a:xfrm>
          <a:prstGeom prst="rect">
            <a:avLst/>
          </a:prstGeom>
          <a:noFill/>
          <a:ln w="9525">
            <a:noFill/>
            <a:miter lim="800000"/>
            <a:headEnd/>
            <a:tailEnd/>
          </a:ln>
          <a:effectLst/>
        </p:spPr>
      </p:pic>
      <p:sp>
        <p:nvSpPr>
          <p:cNvPr id="12" name="Rectangle 11"/>
          <p:cNvSpPr/>
          <p:nvPr/>
        </p:nvSpPr>
        <p:spPr>
          <a:xfrm>
            <a:off x="0" y="2857496"/>
            <a:ext cx="9144000" cy="4093428"/>
          </a:xfrm>
          <a:prstGeom prst="rect">
            <a:avLst/>
          </a:prstGeom>
        </p:spPr>
        <p:txBody>
          <a:bodyPr wrap="square">
            <a:spAutoFit/>
          </a:bodyPr>
          <a:lstStyle/>
          <a:p>
            <a:pPr marL="236538" indent="-236538">
              <a:buFont typeface="Wingdings" pitchFamily="2" charset="2"/>
              <a:buChar char="ü"/>
            </a:pPr>
            <a:r>
              <a:rPr lang="en-US" sz="2000" dirty="0" smtClean="0"/>
              <a:t>  Why do people harm prophets of Allah?</a:t>
            </a:r>
          </a:p>
          <a:p>
            <a:pPr marL="236538" indent="-236538"/>
            <a:r>
              <a:rPr lang="en-US" sz="2000" dirty="0" smtClean="0"/>
              <a:t>      Prophets are Allah’s favorite creations.</a:t>
            </a:r>
          </a:p>
          <a:p>
            <a:pPr marL="236538" indent="109538"/>
            <a:r>
              <a:rPr lang="en-US" sz="2000" dirty="0" smtClean="0"/>
              <a:t>This is because Allah has given everyone free choice. When the prophets </a:t>
            </a:r>
          </a:p>
          <a:p>
            <a:pPr marL="346075"/>
            <a:r>
              <a:rPr lang="en-US" sz="2000" dirty="0" smtClean="0"/>
              <a:t>convey Allah’s message to people they have the choice to accept it or not.  </a:t>
            </a:r>
            <a:r>
              <a:rPr lang="en-US" sz="2000" dirty="0" smtClean="0"/>
              <a:t>The </a:t>
            </a:r>
            <a:r>
              <a:rPr lang="en-US" sz="2000" dirty="0" smtClean="0"/>
              <a:t>criminals have used this freedom from Allah to torture Allah’s prophets in every age.</a:t>
            </a:r>
          </a:p>
          <a:p>
            <a:pPr marL="346075"/>
            <a:endParaRPr lang="en-US" sz="2000" dirty="0" smtClean="0"/>
          </a:p>
          <a:p>
            <a:pPr marL="346075"/>
            <a:r>
              <a:rPr lang="en-US" sz="2000" dirty="0" err="1" smtClean="0"/>
              <a:t>Wa</a:t>
            </a:r>
            <a:r>
              <a:rPr lang="en-US" sz="2000" dirty="0" smtClean="0"/>
              <a:t> </a:t>
            </a:r>
            <a:r>
              <a:rPr lang="en-US" sz="2000" dirty="0" err="1" smtClean="0"/>
              <a:t>kafaa</a:t>
            </a:r>
            <a:r>
              <a:rPr lang="en-US" sz="2000" dirty="0" smtClean="0"/>
              <a:t> bi </a:t>
            </a:r>
            <a:r>
              <a:rPr lang="en-US" sz="2000" dirty="0" err="1" smtClean="0"/>
              <a:t>rabikaa</a:t>
            </a:r>
            <a:r>
              <a:rPr lang="en-US" sz="2000" dirty="0" smtClean="0"/>
              <a:t>….Allah </a:t>
            </a:r>
            <a:r>
              <a:rPr lang="en-US" sz="2000" dirty="0" smtClean="0"/>
              <a:t>is sufficient against the propaganda of the criminals.</a:t>
            </a:r>
          </a:p>
          <a:p>
            <a:pPr marL="346075"/>
            <a:r>
              <a:rPr lang="en-US" sz="2000" dirty="0" smtClean="0"/>
              <a:t>This was revealed to strengthen the Prophet’s (</a:t>
            </a:r>
            <a:r>
              <a:rPr lang="en-US" sz="2000" dirty="0" err="1" smtClean="0"/>
              <a:t>pbuh</a:t>
            </a:r>
            <a:r>
              <a:rPr lang="en-US" sz="2000" dirty="0" smtClean="0"/>
              <a:t>) heart  and to tell him that the enmity of the opposition will not harm him.</a:t>
            </a:r>
          </a:p>
          <a:p>
            <a:pPr marL="346075"/>
            <a:endParaRPr lang="en-US" sz="2000" dirty="0" smtClean="0"/>
          </a:p>
          <a:p>
            <a:pPr marL="346075"/>
            <a:r>
              <a:rPr lang="en-US" sz="2000" dirty="0" err="1" smtClean="0"/>
              <a:t>Jumla</a:t>
            </a:r>
            <a:r>
              <a:rPr lang="en-US" sz="2000" dirty="0" smtClean="0"/>
              <a:t> means “as a whole” , at one time.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fade">
                                      <p:cBhvr>
                                        <p:cTn id="10" dur="2000"/>
                                        <p:tgtEl>
                                          <p:spTgt spid="1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Effect transition="in" filter="fade">
                                      <p:cBhvr>
                                        <p:cTn id="13" dur="2000"/>
                                        <p:tgtEl>
                                          <p:spTgt spid="1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xEl>
                                              <p:pRg st="3" end="3"/>
                                            </p:txEl>
                                          </p:spTgt>
                                        </p:tgtEl>
                                        <p:attrNameLst>
                                          <p:attrName>style.visibility</p:attrName>
                                        </p:attrNameLst>
                                      </p:cBhvr>
                                      <p:to>
                                        <p:strVal val="visible"/>
                                      </p:to>
                                    </p:set>
                                    <p:animEffect transition="in" filter="fade">
                                      <p:cBhvr>
                                        <p:cTn id="16" dur="2000"/>
                                        <p:tgtEl>
                                          <p:spTgt spid="1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xEl>
                                              <p:pRg st="5" end="5"/>
                                            </p:txEl>
                                          </p:spTgt>
                                        </p:tgtEl>
                                        <p:attrNameLst>
                                          <p:attrName>style.visibility</p:attrName>
                                        </p:attrNameLst>
                                      </p:cBhvr>
                                      <p:to>
                                        <p:strVal val="visible"/>
                                      </p:to>
                                    </p:set>
                                    <p:animEffect transition="in" filter="fade">
                                      <p:cBhvr>
                                        <p:cTn id="21" dur="2000"/>
                                        <p:tgtEl>
                                          <p:spTgt spid="12">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xEl>
                                              <p:pRg st="6" end="6"/>
                                            </p:txEl>
                                          </p:spTgt>
                                        </p:tgtEl>
                                        <p:attrNameLst>
                                          <p:attrName>style.visibility</p:attrName>
                                        </p:attrNameLst>
                                      </p:cBhvr>
                                      <p:to>
                                        <p:strVal val="visible"/>
                                      </p:to>
                                    </p:set>
                                    <p:animEffect transition="in" filter="fade">
                                      <p:cBhvr>
                                        <p:cTn id="24" dur="2000"/>
                                        <p:tgtEl>
                                          <p:spTgt spid="12">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xEl>
                                              <p:pRg st="8" end="8"/>
                                            </p:txEl>
                                          </p:spTgt>
                                        </p:tgtEl>
                                        <p:attrNameLst>
                                          <p:attrName>style.visibility</p:attrName>
                                        </p:attrNameLst>
                                      </p:cBhvr>
                                      <p:to>
                                        <p:strVal val="visible"/>
                                      </p:to>
                                    </p:set>
                                    <p:animEffect transition="in" filter="fade">
                                      <p:cBhvr>
                                        <p:cTn id="29" dur="2000"/>
                                        <p:tgtEl>
                                          <p:spTgt spid="1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AutoShape 11" descr="C:\Users\Toshiba\Desktop\ENGLISH TALEEM UL QURAN WITH MOINA\An Nur, November 2012\Logos_files\top.gif">
            <a:hlinkClick r:id="rId2"/>
          </p:cNvPr>
          <p:cNvSpPr>
            <a:spLocks noChangeAspect="1" noChangeArrowheads="1"/>
          </p:cNvSpPr>
          <p:nvPr/>
        </p:nvSpPr>
        <p:spPr bwMode="auto">
          <a:xfrm>
            <a:off x="1776413" y="-30163"/>
            <a:ext cx="219075" cy="123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 32</a:t>
            </a:r>
          </a:p>
        </p:txBody>
      </p:sp>
      <p:pic>
        <p:nvPicPr>
          <p:cNvPr id="9" name="Picture 3"/>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867" t="54688" r="21289" b="24058"/>
          <a:stretch>
            <a:fillRect/>
          </a:stretch>
        </p:blipFill>
        <p:spPr bwMode="auto">
          <a:xfrm>
            <a:off x="285720" y="214290"/>
            <a:ext cx="8572560" cy="2071702"/>
          </a:xfrm>
          <a:prstGeom prst="rect">
            <a:avLst/>
          </a:prstGeom>
          <a:noFill/>
          <a:ln w="9525">
            <a:noFill/>
            <a:miter lim="800000"/>
            <a:headEnd/>
            <a:tailEnd/>
          </a:ln>
          <a:effectLst/>
        </p:spPr>
      </p:pic>
      <p:sp>
        <p:nvSpPr>
          <p:cNvPr id="12" name="Rectangle 11"/>
          <p:cNvSpPr/>
          <p:nvPr/>
        </p:nvSpPr>
        <p:spPr>
          <a:xfrm>
            <a:off x="0" y="2786058"/>
            <a:ext cx="9144000" cy="3170099"/>
          </a:xfrm>
          <a:prstGeom prst="rect">
            <a:avLst/>
          </a:prstGeom>
        </p:spPr>
        <p:txBody>
          <a:bodyPr wrap="square">
            <a:spAutoFit/>
          </a:bodyPr>
          <a:lstStyle/>
          <a:p>
            <a:r>
              <a:rPr lang="en-US" sz="2000" dirty="0" smtClean="0"/>
              <a:t>Allah tells us about the many objections raised by the disbelievers, their stubbornness, and how they spoke of things which were none of their concern. They said:  "Why is not the Qur'an revealed to him all at once!''</a:t>
            </a:r>
          </a:p>
          <a:p>
            <a:r>
              <a:rPr lang="en-US" sz="2000" dirty="0" smtClean="0"/>
              <a:t>meaning, why was this Qur'an, which was  revealed to him, not sent down all at one time, as the previous Books, the </a:t>
            </a:r>
            <a:r>
              <a:rPr lang="en-US" sz="2000" dirty="0" err="1" smtClean="0"/>
              <a:t>Tawrah</a:t>
            </a:r>
            <a:r>
              <a:rPr lang="en-US" sz="2000" dirty="0" smtClean="0"/>
              <a:t>, </a:t>
            </a:r>
            <a:r>
              <a:rPr lang="en-US" sz="2000" dirty="0" err="1" smtClean="0"/>
              <a:t>Injil</a:t>
            </a:r>
            <a:r>
              <a:rPr lang="en-US" sz="2000" dirty="0" smtClean="0"/>
              <a:t>, </a:t>
            </a:r>
            <a:r>
              <a:rPr lang="en-US" sz="2000" dirty="0" err="1" smtClean="0"/>
              <a:t>Zabur</a:t>
            </a:r>
            <a:r>
              <a:rPr lang="en-US" sz="2000" dirty="0" smtClean="0"/>
              <a:t> and other Divine Books. </a:t>
            </a:r>
            <a:r>
              <a:rPr lang="en-US" sz="2000" b="1" dirty="0" smtClean="0"/>
              <a:t>Allah answered them, telling them that it was revealed in stages over twenty-three years, according to events and circumstances, and whatever rulings were needed, in order to strengthen the hearts of the believers,</a:t>
            </a:r>
            <a:r>
              <a:rPr lang="en-US" sz="2000" dirty="0" smtClean="0"/>
              <a:t> as He</a:t>
            </a:r>
          </a:p>
          <a:p>
            <a:r>
              <a:rPr lang="en-US" sz="2000" dirty="0" smtClean="0"/>
              <a:t>says:</a:t>
            </a:r>
          </a:p>
        </p:txBody>
      </p:sp>
      <p:pic>
        <p:nvPicPr>
          <p:cNvPr id="10" name="Picture 2"/>
          <p:cNvPicPr>
            <a:picLocks noChangeAspect="1" noChangeArrowheads="1"/>
          </p:cNvPicPr>
          <p:nvPr/>
        </p:nvPicPr>
        <p:blipFill>
          <a:blip r:embed="rId4"/>
          <a:srcRect l="57422" t="52500" r="9765" b="35312"/>
          <a:stretch>
            <a:fillRect/>
          </a:stretch>
        </p:blipFill>
        <p:spPr bwMode="auto">
          <a:xfrm>
            <a:off x="2143108" y="5429264"/>
            <a:ext cx="4822065" cy="1190633"/>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fade">
                                      <p:cBhvr>
                                        <p:cTn id="10" dur="20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clrChange>
              <a:clrFrom>
                <a:srgbClr val="FFFFFF"/>
              </a:clrFrom>
              <a:clrTo>
                <a:srgbClr val="FFFFFF">
                  <a:alpha val="0"/>
                </a:srgbClr>
              </a:clrTo>
            </a:clrChange>
            <a:duotone>
              <a:prstClr val="black"/>
              <a:schemeClr val="accent4">
                <a:tint val="45000"/>
                <a:satMod val="400000"/>
              </a:schemeClr>
            </a:duotone>
          </a:blip>
          <a:srcRect l="18164" t="34417" r="11523" b="26875"/>
          <a:stretch>
            <a:fillRect/>
          </a:stretch>
        </p:blipFill>
        <p:spPr bwMode="auto">
          <a:xfrm>
            <a:off x="285720" y="1285860"/>
            <a:ext cx="8572560" cy="4143404"/>
          </a:xfrm>
          <a:prstGeom prst="rect">
            <a:avLst/>
          </a:prstGeom>
          <a:noFill/>
          <a:ln w="9525">
            <a:noFill/>
            <a:miter lim="800000"/>
            <a:headEnd/>
            <a:tailEnd/>
          </a:ln>
          <a:effectLst/>
        </p:spPr>
      </p:pic>
      <p:sp>
        <p:nvSpPr>
          <p:cNvPr id="3" name="Rectangle 2"/>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AutoShape 11" descr="C:\Users\Toshiba\Desktop\ENGLISH TALEEM UL QURAN WITH MOINA\An Nur, November 2012\Logos_files\top.gif">
            <a:hlinkClick r:id="rId2"/>
          </p:cNvPr>
          <p:cNvSpPr>
            <a:spLocks noChangeAspect="1" noChangeArrowheads="1"/>
          </p:cNvSpPr>
          <p:nvPr/>
        </p:nvSpPr>
        <p:spPr bwMode="auto">
          <a:xfrm>
            <a:off x="1776413" y="-30163"/>
            <a:ext cx="219075" cy="123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 32</a:t>
            </a:r>
          </a:p>
        </p:txBody>
      </p:sp>
      <p:pic>
        <p:nvPicPr>
          <p:cNvPr id="9" name="Picture 3"/>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867" t="54688" r="21289" b="24058"/>
          <a:stretch>
            <a:fillRect/>
          </a:stretch>
        </p:blipFill>
        <p:spPr bwMode="auto">
          <a:xfrm>
            <a:off x="285720" y="0"/>
            <a:ext cx="8572560" cy="2071678"/>
          </a:xfrm>
          <a:prstGeom prst="rect">
            <a:avLst/>
          </a:prstGeom>
          <a:noFill/>
          <a:ln w="9525">
            <a:noFill/>
            <a:miter lim="800000"/>
            <a:headEnd/>
            <a:tailEnd/>
          </a:ln>
          <a:effectLst/>
        </p:spPr>
      </p:pic>
      <p:sp>
        <p:nvSpPr>
          <p:cNvPr id="12" name="Rectangle 11"/>
          <p:cNvSpPr/>
          <p:nvPr/>
        </p:nvSpPr>
        <p:spPr>
          <a:xfrm>
            <a:off x="0" y="2000240"/>
            <a:ext cx="9144000" cy="4093428"/>
          </a:xfrm>
          <a:prstGeom prst="rect">
            <a:avLst/>
          </a:prstGeom>
        </p:spPr>
        <p:txBody>
          <a:bodyPr wrap="square">
            <a:spAutoFit/>
          </a:bodyPr>
          <a:lstStyle/>
          <a:p>
            <a:pPr marL="111125" indent="-111125">
              <a:buFont typeface="Wingdings" pitchFamily="2" charset="2"/>
              <a:buChar char="§"/>
            </a:pPr>
            <a:r>
              <a:rPr lang="en-US" sz="2000" dirty="0" smtClean="0"/>
              <a:t>The disbelievers wanted to prove from this objection that Qur’an was not from Allah. It was </a:t>
            </a:r>
            <a:r>
              <a:rPr lang="en-US" sz="2000" dirty="0" smtClean="0"/>
              <a:t>written </a:t>
            </a:r>
            <a:r>
              <a:rPr lang="en-US" sz="2000" dirty="0" smtClean="0"/>
              <a:t>by Prophet Muhammad (</a:t>
            </a:r>
            <a:r>
              <a:rPr lang="en-US" sz="2000" dirty="0" err="1" smtClean="0"/>
              <a:t>pbuh</a:t>
            </a:r>
            <a:r>
              <a:rPr lang="en-US" sz="2000" dirty="0" smtClean="0"/>
              <a:t>) in bits and pieces.</a:t>
            </a:r>
          </a:p>
          <a:p>
            <a:pPr marL="111125" indent="-111125">
              <a:buFont typeface="Wingdings" pitchFamily="2" charset="2"/>
              <a:buChar char="§"/>
            </a:pPr>
            <a:endParaRPr lang="en-US" sz="2000" dirty="0" smtClean="0"/>
          </a:p>
          <a:p>
            <a:pPr marL="111125" indent="-111125">
              <a:buFont typeface="Wingdings" pitchFamily="2" charset="2"/>
              <a:buChar char="§"/>
            </a:pPr>
            <a:r>
              <a:rPr lang="en-US" sz="2000" dirty="0" err="1" smtClean="0"/>
              <a:t>Fuada</a:t>
            </a:r>
            <a:r>
              <a:rPr lang="en-US" sz="2000" dirty="0" smtClean="0"/>
              <a:t>. (</a:t>
            </a:r>
            <a:r>
              <a:rPr lang="en-US" sz="2000" dirty="0" err="1" smtClean="0"/>
              <a:t>fa</a:t>
            </a:r>
            <a:r>
              <a:rPr lang="en-US" sz="2000" dirty="0" smtClean="0"/>
              <a:t> </a:t>
            </a:r>
            <a:r>
              <a:rPr lang="en-US" sz="2000" dirty="0" err="1" smtClean="0"/>
              <a:t>hamza</a:t>
            </a:r>
            <a:r>
              <a:rPr lang="en-US" sz="2000" dirty="0" smtClean="0"/>
              <a:t> </a:t>
            </a:r>
            <a:r>
              <a:rPr lang="en-US" sz="2000" dirty="0" err="1" smtClean="0"/>
              <a:t>daal</a:t>
            </a:r>
            <a:r>
              <a:rPr lang="en-US" sz="2000" dirty="0" smtClean="0"/>
              <a:t>). It means to barbecue meat. This word has heat and intensity. So when a person’s emotions are mentioned this word is used for heart.  The other word used for heart is “</a:t>
            </a:r>
            <a:r>
              <a:rPr lang="en-US" sz="2000" dirty="0" err="1" smtClean="0"/>
              <a:t>qalb</a:t>
            </a:r>
            <a:r>
              <a:rPr lang="en-US" sz="2000" dirty="0" smtClean="0"/>
              <a:t>”. Here “</a:t>
            </a:r>
            <a:r>
              <a:rPr lang="en-US" sz="2000" dirty="0" err="1" smtClean="0"/>
              <a:t>fuada</a:t>
            </a:r>
            <a:r>
              <a:rPr lang="en-US" sz="2000" dirty="0" smtClean="0"/>
              <a:t>” word is used to tell the Prophet (</a:t>
            </a:r>
            <a:r>
              <a:rPr lang="en-US" sz="2000" dirty="0" err="1" smtClean="0"/>
              <a:t>pbuh</a:t>
            </a:r>
            <a:r>
              <a:rPr lang="en-US" sz="2000" dirty="0" smtClean="0"/>
              <a:t>) that at times when his heart is sad, disturbed because of what people are saying Allah brings a verse to bring peace to his heart. </a:t>
            </a:r>
          </a:p>
          <a:p>
            <a:pPr marL="111125" indent="-111125">
              <a:buFont typeface="Wingdings" pitchFamily="2" charset="2"/>
              <a:buChar char="§"/>
            </a:pPr>
            <a:endParaRPr lang="en-US" sz="2000" dirty="0" smtClean="0"/>
          </a:p>
          <a:p>
            <a:pPr marL="111125" indent="-111125">
              <a:buFont typeface="Wingdings" pitchFamily="2" charset="2"/>
              <a:buChar char="§"/>
            </a:pPr>
            <a:r>
              <a:rPr lang="en-US" sz="2000" dirty="0" smtClean="0"/>
              <a:t>The word “</a:t>
            </a:r>
            <a:r>
              <a:rPr lang="en-US" sz="2000" dirty="0" err="1" smtClean="0"/>
              <a:t>rattala</a:t>
            </a:r>
            <a:r>
              <a:rPr lang="en-US" sz="2000" dirty="0" smtClean="0"/>
              <a:t>” (</a:t>
            </a:r>
            <a:r>
              <a:rPr lang="en-US" sz="2000" dirty="0" err="1" smtClean="0"/>
              <a:t>ra</a:t>
            </a:r>
            <a:r>
              <a:rPr lang="en-US" sz="2000" dirty="0" smtClean="0"/>
              <a:t> </a:t>
            </a:r>
            <a:r>
              <a:rPr lang="en-US" sz="2000" dirty="0" err="1" smtClean="0"/>
              <a:t>ta</a:t>
            </a:r>
            <a:r>
              <a:rPr lang="en-US" sz="2000" dirty="0" smtClean="0"/>
              <a:t> </a:t>
            </a:r>
            <a:r>
              <a:rPr lang="en-US" sz="2000" dirty="0" err="1" smtClean="0"/>
              <a:t>laam</a:t>
            </a:r>
            <a:r>
              <a:rPr lang="en-US" sz="2000" dirty="0" smtClean="0"/>
              <a:t>). It means  to do something in an organized manner. For Qur’an it means to read Qur’an slowly. </a:t>
            </a:r>
          </a:p>
          <a:p>
            <a:pPr marL="111125" indent="-111125"/>
            <a:r>
              <a:rPr lang="en-US" sz="2000" dirty="0" smtClean="0"/>
              <a:t> To have order and beauty in speech (</a:t>
            </a:r>
            <a:r>
              <a:rPr lang="en-US" sz="2000" dirty="0" err="1" smtClean="0"/>
              <a:t>kalaam</a:t>
            </a:r>
            <a:r>
              <a:rPr lang="en-US" sz="2000" dirty="0" smtClean="0"/>
              <a:t>). (Imam </a:t>
            </a:r>
            <a:r>
              <a:rPr lang="en-US" sz="2000" dirty="0" err="1" smtClean="0"/>
              <a:t>Razi</a:t>
            </a:r>
            <a:r>
              <a:rPr lang="en-US" sz="2000" dirty="0" smtClean="0"/>
              <a:t>)</a:t>
            </a:r>
          </a:p>
          <a:p>
            <a:pPr marL="111125" indent="-111125"/>
            <a:r>
              <a:rPr lang="en-US" sz="2000" dirty="0" smtClean="0"/>
              <a:t> It also means to read with a good voice.</a:t>
            </a:r>
          </a:p>
        </p:txBody>
      </p:sp>
      <p:pic>
        <p:nvPicPr>
          <p:cNvPr id="10" name="Picture 2"/>
          <p:cNvPicPr>
            <a:picLocks noChangeAspect="1" noChangeArrowheads="1"/>
          </p:cNvPicPr>
          <p:nvPr/>
        </p:nvPicPr>
        <p:blipFill>
          <a:blip r:embed="rId4">
            <a:clrChange>
              <a:clrFrom>
                <a:srgbClr val="FFFFFF"/>
              </a:clrFrom>
              <a:clrTo>
                <a:srgbClr val="FFFFFF">
                  <a:alpha val="0"/>
                </a:srgbClr>
              </a:clrTo>
            </a:clrChange>
            <a:duotone>
              <a:prstClr val="black"/>
              <a:schemeClr val="accent4">
                <a:tint val="45000"/>
                <a:satMod val="400000"/>
              </a:schemeClr>
            </a:duotone>
            <a:lum contrast="30000"/>
          </a:blip>
          <a:srcRect l="57422" t="52500" r="9765" b="35312"/>
          <a:stretch>
            <a:fillRect/>
          </a:stretch>
        </p:blipFill>
        <p:spPr bwMode="auto">
          <a:xfrm>
            <a:off x="2643174" y="5429240"/>
            <a:ext cx="6215106" cy="142876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2000"/>
                                        <p:tgtEl>
                                          <p:spTgt spid="1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animEffect transition="in" filter="fade">
                                      <p:cBhvr>
                                        <p:cTn id="17" dur="2000"/>
                                        <p:tgtEl>
                                          <p:spTgt spid="12">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xEl>
                                              <p:pRg st="5" end="5"/>
                                            </p:txEl>
                                          </p:spTgt>
                                        </p:tgtEl>
                                        <p:attrNameLst>
                                          <p:attrName>style.visibility</p:attrName>
                                        </p:attrNameLst>
                                      </p:cBhvr>
                                      <p:to>
                                        <p:strVal val="visible"/>
                                      </p:to>
                                    </p:set>
                                    <p:animEffect transition="in" filter="fade">
                                      <p:cBhvr>
                                        <p:cTn id="20" dur="2000"/>
                                        <p:tgtEl>
                                          <p:spTgt spid="12">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animEffect transition="in" filter="fade">
                                      <p:cBhvr>
                                        <p:cTn id="23" dur="20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AutoShape 11" descr="C:\Users\Toshiba\Desktop\ENGLISH TALEEM UL QURAN WITH MOINA\An Nur, November 2012\Logos_files\top.gif">
            <a:hlinkClick r:id="rId2"/>
          </p:cNvPr>
          <p:cNvSpPr>
            <a:spLocks noChangeAspect="1" noChangeArrowheads="1"/>
          </p:cNvSpPr>
          <p:nvPr/>
        </p:nvSpPr>
        <p:spPr bwMode="auto">
          <a:xfrm>
            <a:off x="1776413" y="-30163"/>
            <a:ext cx="219075" cy="123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Verses 33 -34</a:t>
            </a:r>
            <a:endParaRPr lang="en-US" dirty="0" smtClean="0">
              <a:solidFill>
                <a:srgbClr val="FFFF00"/>
              </a:solidFill>
            </a:endParaRPr>
          </a:p>
        </p:txBody>
      </p:sp>
      <p:pic>
        <p:nvPicPr>
          <p:cNvPr id="9" name="Picture 3"/>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867" t="69346" r="21289" b="12332"/>
          <a:stretch>
            <a:fillRect/>
          </a:stretch>
        </p:blipFill>
        <p:spPr bwMode="auto">
          <a:xfrm>
            <a:off x="357158" y="0"/>
            <a:ext cx="8572560" cy="1785950"/>
          </a:xfrm>
          <a:prstGeom prst="rect">
            <a:avLst/>
          </a:prstGeom>
          <a:noFill/>
          <a:ln w="9525">
            <a:noFill/>
            <a:miter lim="800000"/>
            <a:headEnd/>
            <a:tailEnd/>
          </a:ln>
          <a:effectLst/>
        </p:spPr>
      </p:pic>
      <p:sp>
        <p:nvSpPr>
          <p:cNvPr id="11" name="TextBox 10"/>
          <p:cNvSpPr txBox="1"/>
          <p:nvPr/>
        </p:nvSpPr>
        <p:spPr>
          <a:xfrm>
            <a:off x="214282" y="2000240"/>
            <a:ext cx="8715436" cy="4801314"/>
          </a:xfrm>
          <a:prstGeom prst="rect">
            <a:avLst/>
          </a:prstGeom>
          <a:noFill/>
        </p:spPr>
        <p:txBody>
          <a:bodyPr wrap="square" rtlCol="0">
            <a:spAutoFit/>
          </a:bodyPr>
          <a:lstStyle/>
          <a:p>
            <a:r>
              <a:rPr lang="en-US" dirty="0" err="1" smtClean="0"/>
              <a:t>Tafseer</a:t>
            </a:r>
            <a:r>
              <a:rPr lang="en-US" dirty="0" smtClean="0"/>
              <a:t>. (</a:t>
            </a:r>
            <a:r>
              <a:rPr lang="en-US" dirty="0" err="1" smtClean="0"/>
              <a:t>fa</a:t>
            </a:r>
            <a:r>
              <a:rPr lang="en-US" dirty="0" smtClean="0"/>
              <a:t> seen </a:t>
            </a:r>
            <a:r>
              <a:rPr lang="en-US" dirty="0" err="1" smtClean="0"/>
              <a:t>ra</a:t>
            </a:r>
            <a:r>
              <a:rPr lang="en-US" dirty="0" smtClean="0"/>
              <a:t>). It means to explain something. To expose something that has </a:t>
            </a:r>
          </a:p>
          <a:p>
            <a:r>
              <a:rPr lang="en-US" dirty="0" smtClean="0"/>
              <a:t>been covered. To remove the lid from something.</a:t>
            </a:r>
          </a:p>
          <a:p>
            <a:endParaRPr lang="en-US" dirty="0" smtClean="0"/>
          </a:p>
          <a:p>
            <a:r>
              <a:rPr lang="en-US" dirty="0" smtClean="0"/>
              <a:t>Verse 33. They do not say anything in an attempt to oppose the truth, but </a:t>
            </a:r>
          </a:p>
          <a:p>
            <a:r>
              <a:rPr lang="en-US" dirty="0" smtClean="0"/>
              <a:t>We respond to them with the truth of that same matter, more clearly and more</a:t>
            </a:r>
          </a:p>
          <a:p>
            <a:r>
              <a:rPr lang="en-US" dirty="0" smtClean="0"/>
              <a:t>eloquently than anything they say.</a:t>
            </a:r>
          </a:p>
          <a:p>
            <a:endParaRPr lang="en-US" dirty="0" smtClean="0"/>
          </a:p>
          <a:p>
            <a:r>
              <a:rPr lang="en-US" dirty="0" smtClean="0"/>
              <a:t>Who are the “</a:t>
            </a:r>
            <a:r>
              <a:rPr lang="en-US" dirty="0" err="1" smtClean="0"/>
              <a:t>aladheena</a:t>
            </a:r>
            <a:r>
              <a:rPr lang="en-US" dirty="0" smtClean="0"/>
              <a:t>” in verse 34? These are those who criticize and object Qur’an. Today it is a fashion to criticize and question Qur’an. Many say that Qur’an is backward.</a:t>
            </a:r>
          </a:p>
          <a:p>
            <a:endParaRPr lang="en-US" dirty="0" smtClean="0"/>
          </a:p>
          <a:p>
            <a:r>
              <a:rPr lang="en-US" dirty="0" smtClean="0"/>
              <a:t>In the </a:t>
            </a:r>
            <a:r>
              <a:rPr lang="en-US" dirty="0" err="1" smtClean="0"/>
              <a:t>Sahih</a:t>
            </a:r>
            <a:r>
              <a:rPr lang="en-US" dirty="0" smtClean="0"/>
              <a:t>, it is reported from </a:t>
            </a:r>
            <a:r>
              <a:rPr lang="en-US" dirty="0" err="1" smtClean="0"/>
              <a:t>Anas</a:t>
            </a:r>
            <a:r>
              <a:rPr lang="en-US" dirty="0" smtClean="0"/>
              <a:t> that a man said,</a:t>
            </a:r>
          </a:p>
          <a:p>
            <a:r>
              <a:rPr lang="en-US" dirty="0" smtClean="0"/>
              <a:t>"O Messenger of Allah, how will the disbeliever </a:t>
            </a:r>
            <a:r>
              <a:rPr lang="en-US" dirty="0" smtClean="0"/>
              <a:t>be gathered </a:t>
            </a:r>
            <a:r>
              <a:rPr lang="en-US" dirty="0" smtClean="0"/>
              <a:t>on his face on the Day of Resurrection</a:t>
            </a:r>
            <a:r>
              <a:rPr lang="en-US" dirty="0" smtClean="0"/>
              <a:t>?'‘ The </a:t>
            </a:r>
            <a:r>
              <a:rPr lang="en-US" dirty="0" smtClean="0"/>
              <a:t>Prophet </a:t>
            </a:r>
            <a:r>
              <a:rPr lang="en-US" dirty="0" smtClean="0"/>
              <a:t>said</a:t>
            </a:r>
            <a:r>
              <a:rPr lang="en-US" dirty="0" smtClean="0"/>
              <a:t>:</a:t>
            </a:r>
            <a:r>
              <a:rPr lang="en-US" dirty="0" smtClean="0"/>
              <a:t> </a:t>
            </a:r>
          </a:p>
          <a:p>
            <a:r>
              <a:rPr lang="en-US" dirty="0" smtClean="0"/>
              <a:t>The </a:t>
            </a:r>
            <a:r>
              <a:rPr lang="en-US" dirty="0" smtClean="0"/>
              <a:t>One Who caused him to walk on </a:t>
            </a:r>
            <a:r>
              <a:rPr lang="en-US" dirty="0" smtClean="0"/>
              <a:t>his two </a:t>
            </a:r>
            <a:r>
              <a:rPr lang="en-US" dirty="0" smtClean="0"/>
              <a:t>feet is able to make him walk on </a:t>
            </a:r>
            <a:r>
              <a:rPr lang="en-US" dirty="0" smtClean="0"/>
              <a:t>his face </a:t>
            </a:r>
            <a:r>
              <a:rPr lang="en-US" dirty="0" smtClean="0"/>
              <a:t>on the Day of Resurrection</a:t>
            </a:r>
            <a:r>
              <a:rPr lang="en-US" dirty="0" smtClean="0"/>
              <a:t>.</a:t>
            </a:r>
          </a:p>
          <a:p>
            <a:r>
              <a:rPr lang="en-US" i="1" dirty="0" smtClean="0"/>
              <a:t>Why the face? It was the face they used to criticize in the world!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2000"/>
                                        <p:tgtEl>
                                          <p:spTgt spid="1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animEffect transition="in" filter="fade">
                                      <p:cBhvr>
                                        <p:cTn id="15" dur="2000"/>
                                        <p:tgtEl>
                                          <p:spTgt spid="11">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xEl>
                                              <p:pRg st="4" end="4"/>
                                            </p:txEl>
                                          </p:spTgt>
                                        </p:tgtEl>
                                        <p:attrNameLst>
                                          <p:attrName>style.visibility</p:attrName>
                                        </p:attrNameLst>
                                      </p:cBhvr>
                                      <p:to>
                                        <p:strVal val="visible"/>
                                      </p:to>
                                    </p:set>
                                    <p:animEffect transition="in" filter="fade">
                                      <p:cBhvr>
                                        <p:cTn id="18" dur="2000"/>
                                        <p:tgtEl>
                                          <p:spTgt spid="11">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animEffect transition="in" filter="fade">
                                      <p:cBhvr>
                                        <p:cTn id="21" dur="2000"/>
                                        <p:tgtEl>
                                          <p:spTgt spid="11">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xEl>
                                              <p:pRg st="7" end="7"/>
                                            </p:txEl>
                                          </p:spTgt>
                                        </p:tgtEl>
                                        <p:attrNameLst>
                                          <p:attrName>style.visibility</p:attrName>
                                        </p:attrNameLst>
                                      </p:cBhvr>
                                      <p:to>
                                        <p:strVal val="visible"/>
                                      </p:to>
                                    </p:set>
                                    <p:animEffect transition="in" filter="fade">
                                      <p:cBhvr>
                                        <p:cTn id="26" dur="2000"/>
                                        <p:tgtEl>
                                          <p:spTgt spid="11">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xEl>
                                              <p:pRg st="9" end="9"/>
                                            </p:txEl>
                                          </p:spTgt>
                                        </p:tgtEl>
                                        <p:attrNameLst>
                                          <p:attrName>style.visibility</p:attrName>
                                        </p:attrNameLst>
                                      </p:cBhvr>
                                      <p:to>
                                        <p:strVal val="visible"/>
                                      </p:to>
                                    </p:set>
                                    <p:animEffect transition="in" filter="fade">
                                      <p:cBhvr>
                                        <p:cTn id="31" dur="2000"/>
                                        <p:tgtEl>
                                          <p:spTgt spid="11">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xEl>
                                              <p:pRg st="10" end="10"/>
                                            </p:txEl>
                                          </p:spTgt>
                                        </p:tgtEl>
                                        <p:attrNameLst>
                                          <p:attrName>style.visibility</p:attrName>
                                        </p:attrNameLst>
                                      </p:cBhvr>
                                      <p:to>
                                        <p:strVal val="visible"/>
                                      </p:to>
                                    </p:set>
                                    <p:animEffect transition="in" filter="fade">
                                      <p:cBhvr>
                                        <p:cTn id="34" dur="2000"/>
                                        <p:tgtEl>
                                          <p:spTgt spid="11">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1">
                                            <p:txEl>
                                              <p:pRg st="11" end="11"/>
                                            </p:txEl>
                                          </p:spTgt>
                                        </p:tgtEl>
                                        <p:attrNameLst>
                                          <p:attrName>style.visibility</p:attrName>
                                        </p:attrNameLst>
                                      </p:cBhvr>
                                      <p:to>
                                        <p:strVal val="visible"/>
                                      </p:to>
                                    </p:set>
                                    <p:animEffect transition="in" filter="fade">
                                      <p:cBhvr>
                                        <p:cTn id="37" dur="2000"/>
                                        <p:tgtEl>
                                          <p:spTgt spid="11">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1">
                                            <p:txEl>
                                              <p:pRg st="12" end="12"/>
                                            </p:txEl>
                                          </p:spTgt>
                                        </p:tgtEl>
                                        <p:attrNameLst>
                                          <p:attrName>style.visibility</p:attrName>
                                        </p:attrNameLst>
                                      </p:cBhvr>
                                      <p:to>
                                        <p:strVal val="visible"/>
                                      </p:to>
                                    </p:set>
                                    <p:animEffect transition="in" filter="fade">
                                      <p:cBhvr>
                                        <p:cTn id="40" dur="2000"/>
                                        <p:tgtEl>
                                          <p:spTgt spid="1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AutoShape 11" descr="C:\Users\Toshiba\Desktop\ENGLISH TALEEM UL QURAN WITH MOINA\An Nur, November 2012\Logos_files\top.gif">
            <a:hlinkClick r:id="rId2"/>
          </p:cNvPr>
          <p:cNvSpPr>
            <a:spLocks noChangeAspect="1" noChangeArrowheads="1"/>
          </p:cNvSpPr>
          <p:nvPr/>
        </p:nvSpPr>
        <p:spPr bwMode="auto">
          <a:xfrm>
            <a:off x="1776413" y="-30163"/>
            <a:ext cx="219075" cy="123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TextBox 13"/>
          <p:cNvSpPr txBox="1"/>
          <p:nvPr/>
        </p:nvSpPr>
        <p:spPr>
          <a:xfrm>
            <a:off x="7286644" y="6488668"/>
            <a:ext cx="1857356"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Verses 33 -34</a:t>
            </a:r>
            <a:endParaRPr lang="en-US" dirty="0" smtClean="0">
              <a:solidFill>
                <a:srgbClr val="FFFF00"/>
              </a:solidFill>
            </a:endParaRPr>
          </a:p>
        </p:txBody>
      </p:sp>
      <p:pic>
        <p:nvPicPr>
          <p:cNvPr id="9" name="Picture 3"/>
          <p:cNvPicPr>
            <a:picLocks noChangeAspect="1" noChangeArrowheads="1"/>
          </p:cNvPicPr>
          <p:nvPr/>
        </p:nvPicPr>
        <p:blipFill>
          <a:blip r:embed="rId3">
            <a:clrChange>
              <a:clrFrom>
                <a:srgbClr val="FFFFFF"/>
              </a:clrFrom>
              <a:clrTo>
                <a:srgbClr val="FFFFFF">
                  <a:alpha val="0"/>
                </a:srgbClr>
              </a:clrTo>
            </a:clrChange>
            <a:duotone>
              <a:prstClr val="black"/>
              <a:schemeClr val="accent4">
                <a:tint val="45000"/>
                <a:satMod val="400000"/>
              </a:schemeClr>
            </a:duotone>
            <a:lum contrast="30000"/>
          </a:blip>
          <a:srcRect l="38867" t="69346" r="21289" b="12332"/>
          <a:stretch>
            <a:fillRect/>
          </a:stretch>
        </p:blipFill>
        <p:spPr bwMode="auto">
          <a:xfrm>
            <a:off x="357158" y="1500174"/>
            <a:ext cx="8572560" cy="1785950"/>
          </a:xfrm>
          <a:prstGeom prst="rect">
            <a:avLst/>
          </a:prstGeom>
          <a:noFill/>
          <a:ln w="9525">
            <a:noFill/>
            <a:miter lim="800000"/>
            <a:headEnd/>
            <a:tailEnd/>
          </a:ln>
          <a:effectLst/>
        </p:spPr>
      </p:pic>
      <p:sp>
        <p:nvSpPr>
          <p:cNvPr id="11" name="TextBox 10"/>
          <p:cNvSpPr txBox="1"/>
          <p:nvPr/>
        </p:nvSpPr>
        <p:spPr>
          <a:xfrm>
            <a:off x="214282" y="4071942"/>
            <a:ext cx="8715436" cy="1754326"/>
          </a:xfrm>
          <a:prstGeom prst="rect">
            <a:avLst/>
          </a:prstGeom>
          <a:noFill/>
        </p:spPr>
        <p:txBody>
          <a:bodyPr wrap="square" rtlCol="0">
            <a:spAutoFit/>
          </a:bodyPr>
          <a:lstStyle/>
          <a:p>
            <a:r>
              <a:rPr lang="en-US" dirty="0" smtClean="0"/>
              <a:t>Verse 34. </a:t>
            </a:r>
          </a:p>
          <a:p>
            <a:endParaRPr lang="en-US" dirty="0" smtClean="0"/>
          </a:p>
          <a:p>
            <a:r>
              <a:rPr lang="en-US" dirty="0" err="1" smtClean="0"/>
              <a:t>Adulla</a:t>
            </a:r>
            <a:r>
              <a:rPr lang="en-US" dirty="0" smtClean="0"/>
              <a:t> is ism </a:t>
            </a:r>
            <a:r>
              <a:rPr lang="en-US" dirty="0" err="1" smtClean="0"/>
              <a:t>tafdeel</a:t>
            </a:r>
            <a:r>
              <a:rPr lang="en-US" dirty="0" smtClean="0"/>
              <a:t>. Meaning extremely misguided. One who was misguided in the world and will be put in the worst place “</a:t>
            </a:r>
            <a:r>
              <a:rPr lang="en-US" dirty="0" err="1" smtClean="0"/>
              <a:t>shurrum</a:t>
            </a:r>
            <a:r>
              <a:rPr lang="en-US" dirty="0" smtClean="0"/>
              <a:t> </a:t>
            </a:r>
            <a:r>
              <a:rPr lang="en-US" dirty="0" err="1" smtClean="0"/>
              <a:t>mekaana</a:t>
            </a:r>
            <a:r>
              <a:rPr lang="en-US" dirty="0" smtClean="0"/>
              <a:t>”  in the hereafter.</a:t>
            </a:r>
          </a:p>
          <a:p>
            <a:endParaRPr lang="en-US" dirty="0" smtClean="0"/>
          </a:p>
          <a:p>
            <a:r>
              <a:rPr lang="en-US" dirty="0" err="1" smtClean="0"/>
              <a:t>Sabeela</a:t>
            </a:r>
            <a:r>
              <a:rPr lang="en-US" dirty="0" smtClean="0"/>
              <a:t> means </a:t>
            </a:r>
            <a:r>
              <a:rPr lang="en-US" dirty="0" err="1" smtClean="0"/>
              <a:t>madhab</a:t>
            </a:r>
            <a:r>
              <a:rPr lang="en-US" dirty="0" smtClean="0"/>
              <a:t>, lifestyle that one follows.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fade">
                                      <p:cBhvr>
                                        <p:cTn id="10" dur="2000"/>
                                        <p:tgtEl>
                                          <p:spTgt spid="1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animEffect transition="in" filter="fade">
                                      <p:cBhvr>
                                        <p:cTn id="13" dur="20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clrChange>
              <a:clrFrom>
                <a:srgbClr val="FFFFFF"/>
              </a:clrFrom>
              <a:clrTo>
                <a:srgbClr val="FFFFFF">
                  <a:alpha val="0"/>
                </a:srgbClr>
              </a:clrTo>
            </a:clrChange>
            <a:duotone>
              <a:prstClr val="black"/>
              <a:schemeClr val="accent4">
                <a:tint val="45000"/>
                <a:satMod val="400000"/>
              </a:schemeClr>
            </a:duotone>
            <a:lum contrast="40000"/>
          </a:blip>
          <a:srcRect l="38672" t="11859" r="21484" b="67187"/>
          <a:stretch>
            <a:fillRect/>
          </a:stretch>
        </p:blipFill>
        <p:spPr bwMode="auto">
          <a:xfrm>
            <a:off x="285720" y="2500306"/>
            <a:ext cx="8572560" cy="2928958"/>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clrChange>
              <a:clrFrom>
                <a:srgbClr val="FFFFFF"/>
              </a:clrFrom>
              <a:clrTo>
                <a:srgbClr val="FFFFFF">
                  <a:alpha val="0"/>
                </a:srgbClr>
              </a:clrTo>
            </a:clrChange>
          </a:blip>
          <a:srcRect l="30078" t="10625" r="12500" b="69688"/>
          <a:stretch>
            <a:fillRect/>
          </a:stretch>
        </p:blipFill>
        <p:spPr bwMode="auto">
          <a:xfrm>
            <a:off x="642910" y="214290"/>
            <a:ext cx="7858180" cy="17859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00760" y="6143644"/>
            <a:ext cx="2928926" cy="571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p:cNvPicPr>
            <a:picLocks noChangeAspect="1" noChangeArrowheads="1"/>
          </p:cNvPicPr>
          <p:nvPr/>
        </p:nvPicPr>
        <p:blipFill>
          <a:blip r:embed="rId2">
            <a:clrChange>
              <a:clrFrom>
                <a:srgbClr val="FFFFFF"/>
              </a:clrFrom>
              <a:clrTo>
                <a:srgbClr val="FFFFFF">
                  <a:alpha val="0"/>
                </a:srgbClr>
              </a:clrTo>
            </a:clrChange>
            <a:duotone>
              <a:prstClr val="black"/>
              <a:schemeClr val="accent4">
                <a:tint val="45000"/>
                <a:satMod val="400000"/>
              </a:schemeClr>
            </a:duotone>
            <a:lum contrast="40000"/>
          </a:blip>
          <a:srcRect l="38867" t="54688" r="21289" b="6120"/>
          <a:stretch>
            <a:fillRect/>
          </a:stretch>
        </p:blipFill>
        <p:spPr bwMode="auto">
          <a:xfrm>
            <a:off x="357158" y="928670"/>
            <a:ext cx="8572560" cy="500066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857760"/>
            <a:ext cx="8229600" cy="842970"/>
          </a:xfrm>
        </p:spPr>
        <p:style>
          <a:lnRef idx="2">
            <a:schemeClr val="dk1"/>
          </a:lnRef>
          <a:fillRef idx="1">
            <a:schemeClr val="lt1"/>
          </a:fillRef>
          <a:effectRef idx="0">
            <a:schemeClr val="dk1"/>
          </a:effectRef>
          <a:fontRef idx="minor">
            <a:schemeClr val="dk1"/>
          </a:fontRef>
        </p:style>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buNone/>
            </a:pPr>
            <a:r>
              <a:rPr lang="en-GB" sz="2000" b="1" i="1" dirty="0" smtClean="0">
                <a:ln w="11430"/>
                <a:solidFill>
                  <a:srgbClr val="996600"/>
                </a:solidFill>
                <a:effectLst>
                  <a:outerShdw blurRad="80000" dist="40000" dir="5040000" algn="tl">
                    <a:srgbClr val="000000">
                      <a:alpha val="30000"/>
                    </a:srgbClr>
                  </a:outerShdw>
                </a:effectLst>
              </a:rPr>
              <a:t>May Allah forgive me if I have made any mistakes or have given any false information</a:t>
            </a:r>
            <a:r>
              <a:rPr lang="en-GB" sz="2800" b="1" dirty="0" smtClean="0">
                <a:ln w="11430"/>
                <a:solidFill>
                  <a:srgbClr val="996600"/>
                </a:solidFill>
                <a:effectLst>
                  <a:outerShdw blurRad="80000" dist="40000" dir="5040000" algn="tl">
                    <a:srgbClr val="000000">
                      <a:alpha val="30000"/>
                    </a:srgbClr>
                  </a:outerShdw>
                </a:effectLst>
              </a:rPr>
              <a:t>.  </a:t>
            </a:r>
            <a:endParaRPr lang="en-US" sz="2800" b="1" dirty="0">
              <a:ln w="11430"/>
              <a:solidFill>
                <a:srgbClr val="996600"/>
              </a:solidFill>
              <a:effectLst>
                <a:outerShdw blurRad="80000" dist="40000" dir="5040000" algn="tl">
                  <a:srgbClr val="000000">
                    <a:alpha val="30000"/>
                  </a:srgbClr>
                </a:outerShdw>
              </a:effectLst>
            </a:endParaRPr>
          </a:p>
        </p:txBody>
      </p:sp>
      <p:graphicFrame>
        <p:nvGraphicFramePr>
          <p:cNvPr id="9" name="Table 8"/>
          <p:cNvGraphicFramePr>
            <a:graphicFrameLocks noGrp="1"/>
          </p:cNvGraphicFramePr>
          <p:nvPr/>
        </p:nvGraphicFramePr>
        <p:xfrm>
          <a:off x="1428728" y="2357430"/>
          <a:ext cx="6096000" cy="1072896"/>
        </p:xfrm>
        <a:graphic>
          <a:graphicData uri="http://schemas.openxmlformats.org/drawingml/2006/table">
            <a:tbl>
              <a:tblPr>
                <a:tableStyleId>{69C7853C-536D-4A76-A0AE-DD22124D55A5}</a:tableStyleId>
              </a:tblPr>
              <a:tblGrid>
                <a:gridCol w="6096000"/>
              </a:tblGrid>
              <a:tr h="565709">
                <a:tc>
                  <a:txBody>
                    <a:bodyPr/>
                    <a:lstStyle/>
                    <a:p>
                      <a:pPr algn="ctr"/>
                      <a:r>
                        <a:rPr lang="ar-QA" sz="3200" dirty="0"/>
                        <a:t>رَبَّنَا تَقَبَّلْ مِنَّا إِنَّكَ أَنْتَ السَّمِيعُ العَلِيمُ</a:t>
                      </a:r>
                      <a:br>
                        <a:rPr lang="ar-QA" sz="3200" dirty="0"/>
                      </a:br>
                      <a:r>
                        <a:rPr lang="ar-QA" sz="3200" dirty="0"/>
                        <a:t>[البقرة :127]</a:t>
                      </a:r>
                    </a:p>
                  </a:txBody>
                  <a:tcPr marL="48768" marR="48768" marT="48768" marB="48768" anchor="ctr"/>
                </a:tc>
              </a:tr>
            </a:tbl>
          </a:graphicData>
        </a:graphic>
      </p:graphicFrame>
      <p:sp>
        <p:nvSpPr>
          <p:cNvPr id="5" name="TextBox 4"/>
          <p:cNvSpPr txBox="1"/>
          <p:nvPr/>
        </p:nvSpPr>
        <p:spPr>
          <a:xfrm>
            <a:off x="6500826" y="6488668"/>
            <a:ext cx="2643174" cy="369332"/>
          </a:xfrm>
          <a:prstGeom prst="rect">
            <a:avLst/>
          </a:prstGeom>
        </p:spPr>
        <p:style>
          <a:lnRef idx="3">
            <a:schemeClr val="lt1"/>
          </a:lnRef>
          <a:fillRef idx="1003">
            <a:schemeClr val="dk2"/>
          </a:fillRef>
          <a:effectRef idx="1">
            <a:schemeClr val="accent2"/>
          </a:effectRef>
          <a:fontRef idx="minor">
            <a:schemeClr val="lt1"/>
          </a:fontRef>
        </p:style>
        <p:txBody>
          <a:bodyPr wrap="square" rtlCol="0">
            <a:spAutoFit/>
          </a:bodyPr>
          <a:lstStyle/>
          <a:p>
            <a:pPr algn="ctr"/>
            <a:r>
              <a:rPr lang="en-US" dirty="0" smtClean="0">
                <a:solidFill>
                  <a:srgbClr val="FFFF00"/>
                </a:solidFill>
              </a:rPr>
              <a:t>Notes by Umm </a:t>
            </a:r>
            <a:r>
              <a:rPr lang="en-US" dirty="0" err="1" smtClean="0">
                <a:solidFill>
                  <a:srgbClr val="FFFF00"/>
                </a:solidFill>
              </a:rPr>
              <a:t>Momina</a:t>
            </a:r>
            <a:endParaRPr lang="en-US"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trips(downLeft)">
                                      <p:cBhvr>
                                        <p:cTn id="7" dur="500"/>
                                        <p:tgtEl>
                                          <p:spTgt spid="3">
                                            <p:bg/>
                                          </p:spTgt>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strips(downLeft)">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3255</TotalTime>
  <Words>1393</Words>
  <Application>Microsoft Office PowerPoint</Application>
  <PresentationFormat>On-screen Show (4:3)</PresentationFormat>
  <Paragraphs>119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Diseño predeterminado</vt:lpstr>
      <vt:lpstr>Slide 1</vt:lpstr>
      <vt:lpstr>Our Objective To be able to understand what Qur’an is saying in Arabic.</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Siracusa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Mariajose</dc:creator>
  <cp:lastModifiedBy>Toshiba</cp:lastModifiedBy>
  <cp:revision>77</cp:revision>
  <dcterms:created xsi:type="dcterms:W3CDTF">2009-03-26T20:51:52Z</dcterms:created>
  <dcterms:modified xsi:type="dcterms:W3CDTF">2013-01-08T16:59:52Z</dcterms:modified>
</cp:coreProperties>
</file>