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69" r:id="rId10"/>
    <p:sldId id="263" r:id="rId11"/>
    <p:sldId id="264" r:id="rId12"/>
    <p:sldId id="265" r:id="rId13"/>
    <p:sldId id="272" r:id="rId14"/>
    <p:sldId id="266" r:id="rId15"/>
    <p:sldId id="268" r:id="rId16"/>
    <p:sldId id="267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1577" autoAdjust="0"/>
  </p:normalViewPr>
  <p:slideViewPr>
    <p:cSldViewPr>
      <p:cViewPr varScale="1">
        <p:scale>
          <a:sx n="63" d="100"/>
          <a:sy n="63" d="100"/>
        </p:scale>
        <p:origin x="-9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75E54-5403-4058-B25C-E93FE1E4CD91}" type="datetimeFigureOut">
              <a:rPr lang="en-GB" smtClean="0"/>
              <a:pPr/>
              <a:t>14/06/2013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E6410-FC2D-44D8-89CE-ED83CFD5118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Valid reason- travelling,</a:t>
            </a:r>
            <a:r>
              <a:rPr lang="en-GB" baseline="0" dirty="0" smtClean="0"/>
              <a:t> sick.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E6410-FC2D-44D8-89CE-ED83CFD51187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Musa and his people were saved from the </a:t>
            </a:r>
            <a:r>
              <a:rPr lang="en-GB" dirty="0" err="1" smtClean="0"/>
              <a:t>pharo</a:t>
            </a:r>
            <a:r>
              <a:rPr lang="en-GB" dirty="0" smtClean="0"/>
              <a:t> on 10</a:t>
            </a:r>
            <a:r>
              <a:rPr lang="en-GB" baseline="30000" dirty="0" smtClean="0"/>
              <a:t>th</a:t>
            </a:r>
            <a:r>
              <a:rPr lang="en-GB" dirty="0" smtClean="0"/>
              <a:t> Muharram, we also</a:t>
            </a:r>
            <a:r>
              <a:rPr lang="en-GB" baseline="0" dirty="0" smtClean="0"/>
              <a:t> fast on the 9</a:t>
            </a:r>
            <a:r>
              <a:rPr lang="en-GB" baseline="30000" dirty="0" smtClean="0"/>
              <a:t>th</a:t>
            </a:r>
            <a:r>
              <a:rPr lang="en-GB" baseline="0" dirty="0" smtClean="0"/>
              <a:t> because the </a:t>
            </a:r>
            <a:r>
              <a:rPr lang="en-GB" baseline="0" dirty="0" err="1" smtClean="0"/>
              <a:t>jews</a:t>
            </a:r>
            <a:r>
              <a:rPr lang="en-GB" baseline="0" dirty="0" smtClean="0"/>
              <a:t> fast only on the 10</a:t>
            </a:r>
            <a:r>
              <a:rPr lang="en-GB" baseline="30000" dirty="0" smtClean="0"/>
              <a:t>th</a:t>
            </a:r>
            <a:r>
              <a:rPr lang="en-GB" baseline="0" dirty="0" smtClean="0"/>
              <a:t> as well, so to be different we fast on the 9</a:t>
            </a:r>
            <a:r>
              <a:rPr lang="en-GB" baseline="30000" dirty="0" smtClean="0"/>
              <a:t>th</a:t>
            </a:r>
            <a:r>
              <a:rPr lang="en-GB" baseline="0" dirty="0" smtClean="0"/>
              <a:t>. </a:t>
            </a:r>
            <a:r>
              <a:rPr lang="en-GB" baseline="0" dirty="0" smtClean="0"/>
              <a:t>9</a:t>
            </a:r>
            <a:r>
              <a:rPr lang="en-GB" baseline="30000" dirty="0" smtClean="0"/>
              <a:t>th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Dhil</a:t>
            </a:r>
            <a:r>
              <a:rPr lang="en-GB" baseline="0" dirty="0" smtClean="0"/>
              <a:t> </a:t>
            </a:r>
            <a:r>
              <a:rPr lang="en-GB" baseline="0" dirty="0" err="1" smtClean="0"/>
              <a:t>Hijjah</a:t>
            </a:r>
            <a:r>
              <a:rPr lang="en-GB" baseline="0" dirty="0" smtClean="0"/>
              <a:t> is the day of </a:t>
            </a:r>
            <a:r>
              <a:rPr lang="en-GB" baseline="0" dirty="0" err="1" smtClean="0"/>
              <a:t>Araffat</a:t>
            </a:r>
            <a:r>
              <a:rPr lang="en-GB" baseline="0" dirty="0" smtClean="0"/>
              <a:t>, and that is a day for people who are performing Hajj to make lots of </a:t>
            </a:r>
            <a:r>
              <a:rPr lang="en-GB" baseline="0" dirty="0" err="1" smtClean="0"/>
              <a:t>Dua</a:t>
            </a:r>
            <a:r>
              <a:rPr lang="en-GB" baseline="0" dirty="0" smtClean="0"/>
              <a:t>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E6410-FC2D-44D8-89CE-ED83CFD51187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Whoever establishes the prayers on the night of </a:t>
            </a:r>
            <a:r>
              <a:rPr lang="en-GB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Qadr</a:t>
            </a:r>
            <a:r>
              <a:rPr lang="en-GB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out of sincere faith and hoping to attain Allah's rewards (not to show off) then all his past sins will be forgiven. </a:t>
            </a:r>
            <a:r>
              <a:rPr lang="en-GB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Bukhari</a:t>
            </a:r>
            <a:endParaRPr lang="en-GB" sz="1200" u="sng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u="non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Night comes before day (REMIDER</a:t>
            </a:r>
            <a:r>
              <a:rPr lang="en-GB" sz="120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GB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E6410-FC2D-44D8-89CE-ED83CFD51187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6C8B5-E63D-4918-A13B-ED407735B7AF}" type="datetimeFigureOut">
              <a:rPr lang="en-GB" smtClean="0"/>
              <a:pPr/>
              <a:t>14/06/2013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7CD5E-BE11-44FA-A1B1-7B550C16ED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6C8B5-E63D-4918-A13B-ED407735B7AF}" type="datetimeFigureOut">
              <a:rPr lang="en-GB" smtClean="0"/>
              <a:pPr/>
              <a:t>14/06/2013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7CD5E-BE11-44FA-A1B1-7B550C16ED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6C8B5-E63D-4918-A13B-ED407735B7AF}" type="datetimeFigureOut">
              <a:rPr lang="en-GB" smtClean="0"/>
              <a:pPr/>
              <a:t>14/06/2013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7CD5E-BE11-44FA-A1B1-7B550C16ED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6C8B5-E63D-4918-A13B-ED407735B7AF}" type="datetimeFigureOut">
              <a:rPr lang="en-GB" smtClean="0"/>
              <a:pPr/>
              <a:t>14/06/2013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7CD5E-BE11-44FA-A1B1-7B550C16ED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6C8B5-E63D-4918-A13B-ED407735B7AF}" type="datetimeFigureOut">
              <a:rPr lang="en-GB" smtClean="0"/>
              <a:pPr/>
              <a:t>14/06/2013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7CD5E-BE11-44FA-A1B1-7B550C16ED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6C8B5-E63D-4918-A13B-ED407735B7AF}" type="datetimeFigureOut">
              <a:rPr lang="en-GB" smtClean="0"/>
              <a:pPr/>
              <a:t>14/06/2013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7CD5E-BE11-44FA-A1B1-7B550C16ED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6C8B5-E63D-4918-A13B-ED407735B7AF}" type="datetimeFigureOut">
              <a:rPr lang="en-GB" smtClean="0"/>
              <a:pPr/>
              <a:t>14/06/2013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7CD5E-BE11-44FA-A1B1-7B550C16ED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6C8B5-E63D-4918-A13B-ED407735B7AF}" type="datetimeFigureOut">
              <a:rPr lang="en-GB" smtClean="0"/>
              <a:pPr/>
              <a:t>14/06/2013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7CD5E-BE11-44FA-A1B1-7B550C16ED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6C8B5-E63D-4918-A13B-ED407735B7AF}" type="datetimeFigureOut">
              <a:rPr lang="en-GB" smtClean="0"/>
              <a:pPr/>
              <a:t>14/06/2013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7CD5E-BE11-44FA-A1B1-7B550C16ED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6C8B5-E63D-4918-A13B-ED407735B7AF}" type="datetimeFigureOut">
              <a:rPr lang="en-GB" smtClean="0"/>
              <a:pPr/>
              <a:t>14/06/2013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7CD5E-BE11-44FA-A1B1-7B550C16ED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6C8B5-E63D-4918-A13B-ED407735B7AF}" type="datetimeFigureOut">
              <a:rPr lang="en-GB" smtClean="0"/>
              <a:pPr/>
              <a:t>14/06/2013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7CD5E-BE11-44FA-A1B1-7B550C16EDB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6C8B5-E63D-4918-A13B-ED407735B7AF}" type="datetimeFigureOut">
              <a:rPr lang="en-GB" smtClean="0"/>
              <a:pPr/>
              <a:t>14/06/2013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7CD5E-BE11-44FA-A1B1-7B550C16EDB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458" name="Picture 2" descr="http://blog.kuredu.com/wp-content/uploads/2012/07/Ramadan-Kareem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210" y="404664"/>
            <a:ext cx="9173210" cy="6120680"/>
          </a:xfrm>
          <a:prstGeom prst="rect">
            <a:avLst/>
          </a:prstGeom>
          <a:noFill/>
        </p:spPr>
      </p:pic>
      <p:pic>
        <p:nvPicPr>
          <p:cNvPr id="5" name="Picture 2" descr="http://blog.kuredu.com/wp-content/uploads/2012/07/Ramadan-Kareem-Wallpaper.jpg"/>
          <p:cNvPicPr>
            <a:picLocks noChangeAspect="1" noChangeArrowheads="1"/>
          </p:cNvPicPr>
          <p:nvPr/>
        </p:nvPicPr>
        <p:blipFill>
          <a:blip r:embed="rId2" cstate="print"/>
          <a:srcRect b="91317"/>
          <a:stretch>
            <a:fillRect/>
          </a:stretch>
        </p:blipFill>
        <p:spPr bwMode="auto">
          <a:xfrm>
            <a:off x="0" y="0"/>
            <a:ext cx="9173210" cy="531440"/>
          </a:xfrm>
          <a:prstGeom prst="rect">
            <a:avLst/>
          </a:prstGeom>
          <a:noFill/>
        </p:spPr>
      </p:pic>
      <p:pic>
        <p:nvPicPr>
          <p:cNvPr id="6" name="Picture 2" descr="http://blog.kuredu.com/wp-content/uploads/2012/07/Ramadan-Kareem-Wallpaper.jpg"/>
          <p:cNvPicPr>
            <a:picLocks noChangeAspect="1" noChangeArrowheads="1"/>
          </p:cNvPicPr>
          <p:nvPr/>
        </p:nvPicPr>
        <p:blipFill>
          <a:blip r:embed="rId2" cstate="print"/>
          <a:srcRect b="91317"/>
          <a:stretch>
            <a:fillRect/>
          </a:stretch>
        </p:blipFill>
        <p:spPr bwMode="auto">
          <a:xfrm rot="10800000">
            <a:off x="0" y="6326560"/>
            <a:ext cx="9173210" cy="53144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20577891">
            <a:off x="-376601" y="299655"/>
            <a:ext cx="54726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latin typeface="Bella Donna" pitchFamily="66" charset="0"/>
              </a:rPr>
              <a:t>Ramadan Workshop</a:t>
            </a:r>
          </a:p>
          <a:p>
            <a:pPr algn="ctr"/>
            <a:r>
              <a:rPr lang="en-GB" sz="6000" dirty="0" smtClean="0">
                <a:solidFill>
                  <a:schemeClr val="bg1"/>
                </a:solidFill>
                <a:latin typeface="Bella Donna" pitchFamily="66" charset="0"/>
              </a:rPr>
              <a:t>Saturday 15</a:t>
            </a:r>
            <a:r>
              <a:rPr lang="en-GB" sz="6000" baseline="30000" dirty="0" smtClean="0">
                <a:solidFill>
                  <a:schemeClr val="bg1"/>
                </a:solidFill>
                <a:latin typeface="Bella Donna" pitchFamily="66" charset="0"/>
              </a:rPr>
              <a:t>th</a:t>
            </a:r>
            <a:r>
              <a:rPr lang="en-GB" sz="6000" dirty="0" smtClean="0">
                <a:solidFill>
                  <a:schemeClr val="bg1"/>
                </a:solidFill>
                <a:latin typeface="Bella Donna" pitchFamily="66" charset="0"/>
              </a:rPr>
              <a:t> June 2013 </a:t>
            </a:r>
            <a:endParaRPr lang="en-GB" sz="6000" dirty="0">
              <a:solidFill>
                <a:schemeClr val="bg1"/>
              </a:solidFill>
              <a:latin typeface="Bella Donna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5" descr="http://www.officialpsds.com/images/stocks/Cartoon-Stage-stock5839.jpg"/>
          <p:cNvPicPr>
            <a:picLocks noChangeAspect="1" noChangeArrowheads="1"/>
          </p:cNvPicPr>
          <p:nvPr/>
        </p:nvPicPr>
        <p:blipFill>
          <a:blip r:embed="rId2" cstate="print"/>
          <a:srcRect r="81888" b="62481"/>
          <a:stretch>
            <a:fillRect/>
          </a:stretch>
        </p:blipFill>
        <p:spPr bwMode="auto">
          <a:xfrm>
            <a:off x="0" y="1628800"/>
            <a:ext cx="1656184" cy="1440160"/>
          </a:xfrm>
          <a:prstGeom prst="rect">
            <a:avLst/>
          </a:prstGeom>
          <a:noFill/>
        </p:spPr>
      </p:pic>
      <p:pic>
        <p:nvPicPr>
          <p:cNvPr id="23" name="Picture 5" descr="http://www.officialpsds.com/images/stocks/Cartoon-Stage-stock5839.jpg"/>
          <p:cNvPicPr>
            <a:picLocks noChangeAspect="1" noChangeArrowheads="1"/>
          </p:cNvPicPr>
          <p:nvPr/>
        </p:nvPicPr>
        <p:blipFill>
          <a:blip r:embed="rId2" cstate="print"/>
          <a:srcRect r="81888" b="62481"/>
          <a:stretch>
            <a:fillRect/>
          </a:stretch>
        </p:blipFill>
        <p:spPr bwMode="auto">
          <a:xfrm>
            <a:off x="0" y="0"/>
            <a:ext cx="1656184" cy="1700808"/>
          </a:xfrm>
          <a:prstGeom prst="rect">
            <a:avLst/>
          </a:prstGeom>
          <a:noFill/>
        </p:spPr>
      </p:pic>
      <p:pic>
        <p:nvPicPr>
          <p:cNvPr id="22" name="Picture 5" descr="http://www.officialpsds.com/images/stocks/Cartoon-Stage-stock5839.jpg"/>
          <p:cNvPicPr>
            <a:picLocks noChangeAspect="1" noChangeArrowheads="1"/>
          </p:cNvPicPr>
          <p:nvPr/>
        </p:nvPicPr>
        <p:blipFill>
          <a:blip r:embed="rId2" cstate="print"/>
          <a:srcRect l="18112" r="18101" b="62481"/>
          <a:stretch>
            <a:fillRect/>
          </a:stretch>
        </p:blipFill>
        <p:spPr bwMode="auto">
          <a:xfrm>
            <a:off x="1619672" y="1628800"/>
            <a:ext cx="5904656" cy="1440160"/>
          </a:xfrm>
          <a:prstGeom prst="rect">
            <a:avLst/>
          </a:prstGeom>
          <a:noFill/>
        </p:spPr>
      </p:pic>
      <p:pic>
        <p:nvPicPr>
          <p:cNvPr id="25" name="Picture 5" descr="http://www.officialpsds.com/images/stocks/Cartoon-Stage-stock5839.jpg"/>
          <p:cNvPicPr>
            <a:picLocks noChangeAspect="1" noChangeArrowheads="1"/>
          </p:cNvPicPr>
          <p:nvPr/>
        </p:nvPicPr>
        <p:blipFill>
          <a:blip r:embed="rId2" cstate="print"/>
          <a:srcRect l="18112" r="18101" b="62481"/>
          <a:stretch>
            <a:fillRect/>
          </a:stretch>
        </p:blipFill>
        <p:spPr bwMode="auto">
          <a:xfrm>
            <a:off x="1619672" y="0"/>
            <a:ext cx="5904656" cy="1700808"/>
          </a:xfrm>
          <a:prstGeom prst="rect">
            <a:avLst/>
          </a:prstGeom>
          <a:noFill/>
        </p:spPr>
      </p:pic>
      <p:pic>
        <p:nvPicPr>
          <p:cNvPr id="24" name="Picture 5" descr="http://www.officialpsds.com/images/stocks/Cartoon-Stage-stock5839.jpg"/>
          <p:cNvPicPr>
            <a:picLocks noChangeAspect="1" noChangeArrowheads="1"/>
          </p:cNvPicPr>
          <p:nvPr/>
        </p:nvPicPr>
        <p:blipFill>
          <a:blip r:embed="rId2" cstate="print"/>
          <a:srcRect r="81888" b="62481"/>
          <a:stretch>
            <a:fillRect/>
          </a:stretch>
        </p:blipFill>
        <p:spPr bwMode="auto">
          <a:xfrm rot="10800000">
            <a:off x="7487816" y="0"/>
            <a:ext cx="1656184" cy="1628800"/>
          </a:xfrm>
          <a:prstGeom prst="rect">
            <a:avLst/>
          </a:prstGeom>
          <a:noFill/>
        </p:spPr>
      </p:pic>
      <p:pic>
        <p:nvPicPr>
          <p:cNvPr id="21" name="Picture 5" descr="http://www.officialpsds.com/images/stocks/Cartoon-Stage-stock5839.jpg"/>
          <p:cNvPicPr>
            <a:picLocks noChangeAspect="1" noChangeArrowheads="1"/>
          </p:cNvPicPr>
          <p:nvPr/>
        </p:nvPicPr>
        <p:blipFill>
          <a:blip r:embed="rId2" cstate="print"/>
          <a:srcRect r="81888" b="62481"/>
          <a:stretch>
            <a:fillRect/>
          </a:stretch>
        </p:blipFill>
        <p:spPr bwMode="auto">
          <a:xfrm rot="10800000">
            <a:off x="7487816" y="1628800"/>
            <a:ext cx="1656184" cy="1440160"/>
          </a:xfrm>
          <a:prstGeom prst="rect">
            <a:avLst/>
          </a:prstGeom>
          <a:noFill/>
        </p:spPr>
      </p:pic>
      <p:pic>
        <p:nvPicPr>
          <p:cNvPr id="18437" name="Picture 5" descr="http://www.officialpsds.com/images/stocks/Cartoon-Stage-stock58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19496"/>
            <a:ext cx="9144000" cy="3838504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 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755576" y="2564904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latin typeface="Britannic Bold" pitchFamily="34" charset="0"/>
              </a:rPr>
              <a:t>Shahadah</a:t>
            </a:r>
            <a:r>
              <a:rPr lang="en-GB" sz="2400" dirty="0" smtClean="0">
                <a:latin typeface="Britannic Bold" pitchFamily="34" charset="0"/>
              </a:rPr>
              <a:t> </a:t>
            </a:r>
            <a:endParaRPr lang="en-GB" sz="2400" dirty="0">
              <a:latin typeface="Britannic 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1720" y="1700808"/>
            <a:ext cx="1476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latin typeface="Britannic Bold" pitchFamily="34" charset="0"/>
              </a:rPr>
              <a:t>Salaah</a:t>
            </a:r>
            <a:r>
              <a:rPr lang="en-GB" sz="2000" dirty="0" smtClean="0">
                <a:latin typeface="Britannic Bold" pitchFamily="34" charset="0"/>
              </a:rPr>
              <a:t>  </a:t>
            </a:r>
            <a:endParaRPr lang="en-GB" sz="2000" dirty="0">
              <a:latin typeface="Britannic Bold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5936" y="1340768"/>
            <a:ext cx="1476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latin typeface="Britannic Bold" pitchFamily="34" charset="0"/>
              </a:rPr>
              <a:t>Zakah</a:t>
            </a:r>
            <a:r>
              <a:rPr lang="en-GB" sz="2000" dirty="0" smtClean="0">
                <a:latin typeface="Britannic Bold" pitchFamily="34" charset="0"/>
              </a:rPr>
              <a:t>  </a:t>
            </a:r>
            <a:endParaRPr lang="en-GB" sz="2000" dirty="0">
              <a:latin typeface="Britannic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84168" y="1700808"/>
            <a:ext cx="1476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latin typeface="Britannic Bold" pitchFamily="34" charset="0"/>
              </a:rPr>
              <a:t>Sawm</a:t>
            </a:r>
            <a:r>
              <a:rPr lang="en-GB" sz="2000" dirty="0" smtClean="0">
                <a:latin typeface="Britannic Bold" pitchFamily="34" charset="0"/>
              </a:rPr>
              <a:t> </a:t>
            </a:r>
            <a:endParaRPr lang="en-GB" sz="2000" dirty="0">
              <a:latin typeface="Britannic Bol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80312" y="2708920"/>
            <a:ext cx="1476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Britannic Bold" pitchFamily="34" charset="0"/>
              </a:rPr>
              <a:t>Hajj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16" name="Oval 15"/>
          <p:cNvSpPr/>
          <p:nvPr/>
        </p:nvSpPr>
        <p:spPr>
          <a:xfrm>
            <a:off x="5652120" y="1340768"/>
            <a:ext cx="1656184" cy="468052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noFill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2132856"/>
            <a:ext cx="878551" cy="31683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3068960"/>
            <a:ext cx="1163637" cy="3316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6296" y="3140968"/>
            <a:ext cx="1163637" cy="3316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1772816"/>
            <a:ext cx="1163637" cy="3316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2132856"/>
            <a:ext cx="878551" cy="31683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coolwallpapershd.net/Picture/allimg/c110324/130092V5J4H0-25C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What is Fasting?</a:t>
            </a:r>
            <a:endParaRPr lang="en-GB" u="sng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Fasting is also called </a:t>
            </a:r>
            <a:r>
              <a:rPr lang="en-GB" sz="5400" dirty="0" err="1" smtClean="0">
                <a:latin typeface="Aharoni" pitchFamily="2" charset="-79"/>
                <a:cs typeface="Aharoni" pitchFamily="2" charset="-79"/>
              </a:rPr>
              <a:t>Sawm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</a:t>
            </a:r>
          </a:p>
          <a:p>
            <a:pPr algn="ctr">
              <a:buNone/>
            </a:pPr>
            <a:endParaRPr lang="en-GB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Fasting is performed in Ramadan </a:t>
            </a:r>
          </a:p>
          <a:p>
            <a:endParaRPr lang="en-GB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backgrounds.mysitemyway.com/wp-content/Userfiles/Galleries/space-waves/space-waves-001530-deep-blue-pin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0547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latin typeface="Aharoni" pitchFamily="2" charset="-79"/>
                <a:cs typeface="Aharoni" pitchFamily="2" charset="-79"/>
              </a:rPr>
              <a:t>Who can fast?</a:t>
            </a:r>
            <a:endParaRPr lang="en-GB" u="sng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676671"/>
          </a:xfrm>
        </p:spPr>
        <p:txBody>
          <a:bodyPr/>
          <a:lstStyle/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A sane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muslim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man or women </a:t>
            </a:r>
            <a:endParaRPr lang="en-GB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6388" name="Picture 4" descr="http://www.spirit21.co.uk/wp-content/uploads/2010/10/Muslimlook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492896"/>
            <a:ext cx="3744416" cy="3744416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7art-screensavers.com/wallpapers/abstract-0/xls/sky-blue-purple-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210" y="0"/>
            <a:ext cx="917321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Fasting Is </a:t>
            </a:r>
            <a:r>
              <a:rPr lang="en-GB" u="sng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Fard</a:t>
            </a:r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!</a:t>
            </a:r>
            <a:endParaRPr lang="en-GB" u="sng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‘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Fard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’ means compulsory.</a:t>
            </a:r>
            <a:br>
              <a:rPr lang="en-GB" dirty="0" smtClean="0">
                <a:latin typeface="Aharoni" pitchFamily="2" charset="-79"/>
                <a:cs typeface="Aharoni" pitchFamily="2" charset="-79"/>
              </a:rPr>
            </a:br>
            <a:endParaRPr lang="en-GB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Allah (SWT) has made fasting a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Fard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on us.</a:t>
            </a:r>
          </a:p>
          <a:p>
            <a:pPr algn="ctr">
              <a:buNone/>
            </a:pPr>
            <a:endParaRPr lang="en-GB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The only people 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that fasting in not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F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ard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on are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the mentally 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ill and very young. </a:t>
            </a:r>
            <a:endParaRPr lang="en-GB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   </a:t>
            </a:r>
            <a:br>
              <a:rPr lang="en-GB" dirty="0" smtClean="0">
                <a:latin typeface="Aharoni" pitchFamily="2" charset="-79"/>
                <a:cs typeface="Aharoni" pitchFamily="2" charset="-79"/>
              </a:rPr>
            </a:br>
            <a:r>
              <a:rPr lang="en-GB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en-GB" dirty="0" smtClean="0">
                <a:latin typeface="Aharoni" pitchFamily="2" charset="-79"/>
                <a:cs typeface="Aharoni" pitchFamily="2" charset="-79"/>
              </a:rPr>
            </a:br>
            <a:r>
              <a:rPr lang="en-GB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en-GB" dirty="0" smtClean="0">
                <a:latin typeface="Aharoni" pitchFamily="2" charset="-79"/>
                <a:cs typeface="Aharoni" pitchFamily="2" charset="-79"/>
              </a:rPr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 </a:t>
            </a:r>
          </a:p>
          <a:p>
            <a:endParaRPr lang="en-GB" dirty="0"/>
          </a:p>
        </p:txBody>
      </p:sp>
      <p:pic>
        <p:nvPicPr>
          <p:cNvPr id="15363" name="Picture 3" descr="hospital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4005064"/>
            <a:ext cx="2602526" cy="252028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picrolls.com/wallpaper/33/33742-Extra-Large_Colorful_Backgrounds_Vol_1_No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08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What breaks your fast?</a:t>
            </a:r>
            <a:endParaRPr lang="en-GB" u="sng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4664"/>
          </a:xfrm>
        </p:spPr>
        <p:txBody>
          <a:bodyPr/>
          <a:lstStyle/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Intentional eating and drinking 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2276872"/>
            <a:ext cx="82809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solidFill>
                  <a:schemeClr val="tx2"/>
                </a:solidFill>
                <a:latin typeface="Aharoni" pitchFamily="2" charset="-79"/>
                <a:cs typeface="Aharoni" pitchFamily="2" charset="-79"/>
              </a:rPr>
              <a:t>Intentional vomiting </a:t>
            </a:r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2924944"/>
            <a:ext cx="84249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To swallow lots of blood coming from the gums </a:t>
            </a:r>
          </a:p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4077072"/>
            <a:ext cx="8064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To break your fast before (</a:t>
            </a:r>
            <a:r>
              <a:rPr lang="en-GB" sz="3200" dirty="0" err="1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Magrib</a:t>
            </a:r>
            <a:r>
              <a:rPr lang="en-GB" sz="3200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) the sun sets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 </a:t>
            </a:r>
          </a:p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 </a:t>
            </a:r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5301208"/>
            <a:ext cx="46085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Smoking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</a:t>
            </a:r>
          </a:p>
          <a:p>
            <a:endParaRPr lang="en-GB" dirty="0"/>
          </a:p>
        </p:txBody>
      </p:sp>
      <p:pic>
        <p:nvPicPr>
          <p:cNvPr id="13315" name="Picture 3" descr="no_food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68344" y="1052736"/>
            <a:ext cx="1274008" cy="131261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16" name="Picture 4" descr="ANd9GcTxJB2r59X9vVOEQohSXMGfGHlmXn58X78PVVPMK-ICoDndp7ZNr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5301208"/>
            <a:ext cx="1707207" cy="136712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4" name="Picture 5" descr="ANd9GcTxJB2r59X9vVOEQohSXMGfGHlmXn58X78PVVPMK-ICoDndp7ZNr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2132856"/>
            <a:ext cx="792088" cy="7920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ebzoom.freewebs.com/sheepies666/Materials/Multi-toned%20Blue%20with%20Silver%20Spark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4826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Kaffarah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0324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When you break your fast by drinking, eating or smoking intentionally you have to make up for those fasts  this is called ‘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Kaffarah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’.</a:t>
            </a:r>
          </a:p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You perform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Kaffarah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by fasting for</a:t>
            </a:r>
            <a:r>
              <a:rPr lang="en-GB" sz="3500" dirty="0" smtClean="0">
                <a:latin typeface="Aharoni" pitchFamily="2" charset="-79"/>
                <a:cs typeface="Aharoni" pitchFamily="2" charset="-79"/>
              </a:rPr>
              <a:t> </a:t>
            </a:r>
            <a:endParaRPr lang="en-GB" dirty="0" smtClean="0"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en-GB" dirty="0" smtClean="0"/>
              <a:t>  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807296" y="4725144"/>
            <a:ext cx="6336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latin typeface="Aharoni" pitchFamily="2" charset="-79"/>
                <a:cs typeface="Aharoni" pitchFamily="2" charset="-79"/>
              </a:rPr>
              <a:t>Consecutive days</a:t>
            </a:r>
            <a:endParaRPr lang="en-GB" sz="44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7" name="Picture 3" descr="60-Days-Left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4581128"/>
            <a:ext cx="1006673" cy="100667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wallpaper77.com/upload/DesktopWallpapers/cache/Pattern-Orange-Blue-Sky-background-patterns-pattern-wallpapers-1680x1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73209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686800" cy="1426170"/>
          </a:xfrm>
        </p:spPr>
        <p:txBody>
          <a:bodyPr>
            <a:normAutofit/>
          </a:bodyPr>
          <a:lstStyle/>
          <a:p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What doesn’t break your fast?</a:t>
            </a:r>
            <a:endParaRPr lang="en-GB" u="sng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420888"/>
            <a:ext cx="8229600" cy="748680"/>
          </a:xfrm>
        </p:spPr>
        <p:txBody>
          <a:bodyPr/>
          <a:lstStyle/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To eat or drink by accident 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268760"/>
            <a:ext cx="78488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solidFill>
                  <a:schemeClr val="tx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A insect flying down the throat by accident 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3140968"/>
            <a:ext cx="70567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Water entering the ears 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3933056"/>
            <a:ext cx="72728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solidFill>
                  <a:schemeClr val="accent3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Dust going down the throat </a:t>
            </a:r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195736" y="4869160"/>
            <a:ext cx="48965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Swallowing your saliva </a:t>
            </a:r>
          </a:p>
          <a:p>
            <a:endParaRPr lang="en-GB" dirty="0"/>
          </a:p>
        </p:txBody>
      </p:sp>
      <p:pic>
        <p:nvPicPr>
          <p:cNvPr id="11268" name="Picture 4" descr="http://2.bp.blogspot.com/_mUjTCG24JBo/Spf6N1qdKqI/AAAAAAAADLs/Vi0fvOmgqCU/s400/OopsIate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564904"/>
            <a:ext cx="1549009" cy="1440160"/>
          </a:xfrm>
          <a:prstGeom prst="rect">
            <a:avLst/>
          </a:prstGeom>
          <a:noFill/>
        </p:spPr>
      </p:pic>
      <p:pic>
        <p:nvPicPr>
          <p:cNvPr id="11269" name="Picture 5" descr="fly_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1556792"/>
            <a:ext cx="1368152" cy="154126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wallpaperage.com/wp-content/uploads/2013/01/Blue-Background-White-Gl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73209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Iftar</a:t>
            </a:r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!</a:t>
            </a:r>
            <a:endParaRPr lang="en-GB" u="sng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We should break our </a:t>
            </a:r>
            <a:r>
              <a:rPr lang="en-GB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fast with </a:t>
            </a:r>
            <a:r>
              <a:rPr lang="en-GB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fresh dates. </a:t>
            </a:r>
          </a:p>
          <a:p>
            <a:pPr algn="ctr">
              <a:buNone/>
            </a:pPr>
            <a:endParaRPr lang="en-GB" dirty="0" smtClean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r>
              <a:rPr lang="en-GB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This is </a:t>
            </a:r>
            <a:r>
              <a:rPr lang="en-GB" sz="4800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Sunnah</a:t>
            </a:r>
            <a:r>
              <a:rPr lang="en-GB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. </a:t>
            </a:r>
            <a:br>
              <a:rPr lang="en-GB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</a:br>
            <a:r>
              <a:rPr lang="en-GB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Sunnah</a:t>
            </a:r>
            <a:r>
              <a:rPr lang="en-GB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is the following of the Prophet Muhammad (P.B.U.H) and what he did.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10244" name="Picture 4" descr="dates-in-baby-food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2348880"/>
            <a:ext cx="1800200" cy="118698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0247" name="Picture 7" descr="http://2.bp.blogspot.com/-LbzGA02DJ_c/USD4twEY-OI/AAAAAAAAAQA/PrxZK_ccJN4/s1600/keep+cal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2420888"/>
            <a:ext cx="1296885" cy="1512168"/>
          </a:xfrm>
          <a:prstGeom prst="rect">
            <a:avLst/>
          </a:prstGeom>
          <a:noFill/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 descr="http://www.sxc.hu/pic/m/b/bo/boroda003/1019279_abstract_blue-red_gradient_background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What we should avoid during Ramadan and fasting</a:t>
            </a:r>
            <a:endParaRPr lang="en-GB" u="sng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748680"/>
          </a:xfrm>
        </p:spPr>
        <p:txBody>
          <a:bodyPr/>
          <a:lstStyle/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Arguing with anyone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2348880"/>
            <a:ext cx="69847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Fighting and swearing</a:t>
            </a:r>
          </a:p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3212976"/>
            <a:ext cx="71287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Lying to anyone </a:t>
            </a:r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043608" y="4077072"/>
            <a:ext cx="705678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Wasting time e.g. sleeping throughout your fast</a:t>
            </a:r>
          </a:p>
          <a:p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3491880" y="5445224"/>
            <a:ext cx="3240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Aharoni" pitchFamily="2" charset="-79"/>
                <a:cs typeface="Aharoni" pitchFamily="2" charset="-79"/>
              </a:rPr>
              <a:t>Gossiping </a:t>
            </a:r>
          </a:p>
          <a:p>
            <a:endParaRPr lang="en-GB" sz="3200" dirty="0"/>
          </a:p>
        </p:txBody>
      </p:sp>
      <p:pic>
        <p:nvPicPr>
          <p:cNvPr id="9228" name="Picture 12" descr="http://www.q2amarket.com/q2a-data/uploads/2013/05/facs_conflic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1988840"/>
            <a:ext cx="2556792" cy="1440169"/>
          </a:xfrm>
          <a:prstGeom prst="rect">
            <a:avLst/>
          </a:prstGeom>
          <a:noFill/>
        </p:spPr>
      </p:pic>
      <p:pic>
        <p:nvPicPr>
          <p:cNvPr id="9229" name="Picture 13" descr="ANd9GcSkxuue6mbat5es_ohHf32aOOmgG5CvAxX5h2oHLizhuqt65Leq1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FFD"/>
              </a:clrFrom>
              <a:clrTo>
                <a:srgbClr val="FC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2924944"/>
            <a:ext cx="1080119" cy="108011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9230" name="Picture 14" descr="sleep-sign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3645024"/>
            <a:ext cx="2195736" cy="189287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9232" name="Picture 16" descr="nogossi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5085184"/>
            <a:ext cx="1440160" cy="144016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9233" name="Picture 17" descr="no_swear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204864"/>
            <a:ext cx="1594445" cy="159444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t3.gstatic.com/images?q=tbn:ANd9GcSOxeY-J_AJEvgKzOwFCFvWnStvsc9Xh9yw0xNbx45NwF8qMLu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917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What good things we can do during </a:t>
            </a:r>
            <a:r>
              <a:rPr lang="en-GB" u="sng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ramadan</a:t>
            </a:r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/fast </a:t>
            </a:r>
            <a:endParaRPr lang="en-GB" u="sng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/>
          <a:lstStyle/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Listening to our parents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2276872"/>
            <a:ext cx="792088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To be patient with your brothers/sisters everyone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4725144"/>
            <a:ext cx="896448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To think about Allah and all the blessings he has given us.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403648" y="3356992"/>
            <a:ext cx="66967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To be kind and forgiving </a:t>
            </a:r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051720" y="4005064"/>
            <a:ext cx="5328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Aharoni" pitchFamily="2" charset="-79"/>
                <a:cs typeface="Aharoni" pitchFamily="2" charset="-79"/>
              </a:rPr>
              <a:t>Help with the house work</a:t>
            </a:r>
          </a:p>
          <a:p>
            <a:endParaRPr lang="en-GB" dirty="0"/>
          </a:p>
        </p:txBody>
      </p:sp>
      <p:pic>
        <p:nvPicPr>
          <p:cNvPr id="8198" name="Picture 6" descr="try-kindness-button-092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3068960"/>
            <a:ext cx="1377280" cy="137728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199" name="Picture 7" descr="housework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2996952"/>
            <a:ext cx="1647825" cy="14763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5" name="Picture 8" descr="life-coaching-listen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1196752"/>
            <a:ext cx="1296144" cy="129614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206" name="Picture 14" descr="happy-family-cartoon-illustra-vector-51726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2160" y="4509120"/>
            <a:ext cx="2573474" cy="270892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521.photobucket.com/albums/w336/frazay99/Backgrounds/light-blu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Who can miss the </a:t>
            </a:r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fast?</a:t>
            </a:r>
            <a:endParaRPr lang="en-GB" u="sng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/>
          <a:lstStyle/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A person who is travelling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e.g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on a train, plane, car journey.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4077072"/>
            <a:ext cx="7200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A 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sick person 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who has to take specific medicine</a:t>
            </a:r>
            <a:endParaRPr lang="en-GB" sz="3200" dirty="0" smtClean="0">
              <a:latin typeface="Aharoni" pitchFamily="2" charset="-79"/>
              <a:cs typeface="Aharoni" pitchFamily="2" charset="-79"/>
            </a:endParaRP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475656" y="3068960"/>
            <a:ext cx="59046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Pregnant women </a:t>
            </a:r>
          </a:p>
          <a:p>
            <a:endParaRPr lang="en-GB" dirty="0"/>
          </a:p>
        </p:txBody>
      </p:sp>
      <p:pic>
        <p:nvPicPr>
          <p:cNvPr id="7172" name="Picture 4" descr="http://1.bp.blogspot.com/_Aw32hOqScMc/TI5w0uNKtyI/AAAAAAAAAac/pF8EOLzRAyk/s1600/airplane_carto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2204864"/>
            <a:ext cx="1632181" cy="122413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187624" y="5445224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Aharoni" pitchFamily="2" charset="-79"/>
                <a:cs typeface="Aharoni" pitchFamily="2" charset="-79"/>
              </a:rPr>
              <a:t>The elderly who are unable to fast</a:t>
            </a:r>
            <a:endParaRPr lang="en-GB" sz="32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7175" name="Picture 7" descr="Pregnant-Woman-Cartoon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2276872"/>
            <a:ext cx="2245977" cy="165618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7177" name="Picture 9" descr="http://www.clker.com/cliparts/p/B/S/D/v/A/blank-pill-bottle-hi.png"/>
          <p:cNvPicPr>
            <a:picLocks noChangeAspect="1" noChangeArrowheads="1"/>
          </p:cNvPicPr>
          <p:nvPr/>
        </p:nvPicPr>
        <p:blipFill>
          <a:blip r:embed="rId5" cstate="print"/>
          <a:srcRect l="25200"/>
          <a:stretch>
            <a:fillRect/>
          </a:stretch>
        </p:blipFill>
        <p:spPr bwMode="auto">
          <a:xfrm>
            <a:off x="7596336" y="4005064"/>
            <a:ext cx="972763" cy="1440160"/>
          </a:xfrm>
          <a:prstGeom prst="rect">
            <a:avLst/>
          </a:prstGeom>
          <a:noFill/>
        </p:spPr>
      </p:pic>
      <p:pic>
        <p:nvPicPr>
          <p:cNvPr id="7180" name="Picture 12" descr="Grandpa-Bud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52536" y="4505466"/>
            <a:ext cx="1656184" cy="235253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humbs.dreamstime.com/z/sublte-blue-yellow-abstract-background-design-template-1839112.jpg"/>
          <p:cNvPicPr>
            <a:picLocks noChangeAspect="1" noChangeArrowheads="1"/>
          </p:cNvPicPr>
          <p:nvPr/>
        </p:nvPicPr>
        <p:blipFill>
          <a:blip r:embed="rId3" cstate="print"/>
          <a:srcRect b="68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Makeup Fast</a:t>
            </a:r>
            <a:endParaRPr lang="en-GB" u="sng" dirty="0">
              <a:solidFill>
                <a:srgbClr val="7030A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When you do not fast for a valid reason 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you 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have to make up that fast. </a:t>
            </a:r>
          </a:p>
          <a:p>
            <a:pPr algn="ctr">
              <a:buNone/>
            </a:pPr>
            <a:endParaRPr lang="en-GB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endParaRPr lang="en-GB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endParaRPr lang="en-GB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All 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you have to do is fast on another day of the 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year, this is a ‘makeup fast’ </a:t>
            </a:r>
            <a:endParaRPr lang="en-GB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148" name="Picture 4" descr="http://www.ferguson20build.com/Photos_and_PDFs/calend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996952"/>
            <a:ext cx="2304256" cy="1727029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st.gdefon.ru/wallpapers_original/wallpapers/317882_fioletovyj_goluboj_fon_2560x1600_(www.GdeFon.ru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Extra Fasts </a:t>
            </a:r>
            <a:endParaRPr lang="en-GB" u="sng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/>
          <a:lstStyle/>
          <a:p>
            <a:pPr>
              <a:buNone/>
            </a:pPr>
            <a:r>
              <a:rPr lang="en-GB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The prophet used to fast on the 9</a:t>
            </a:r>
            <a:r>
              <a:rPr lang="en-GB" baseline="300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th</a:t>
            </a:r>
            <a:r>
              <a:rPr lang="en-GB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 and 10</a:t>
            </a:r>
            <a:r>
              <a:rPr lang="en-GB" baseline="300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th</a:t>
            </a:r>
            <a:r>
              <a:rPr lang="en-GB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 of Muharram and the </a:t>
            </a:r>
            <a:r>
              <a:rPr lang="en-GB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9</a:t>
            </a:r>
            <a:r>
              <a:rPr lang="en-GB" baseline="300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th</a:t>
            </a:r>
            <a:r>
              <a:rPr lang="en-GB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GB" dirty="0" err="1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Dhil</a:t>
            </a:r>
            <a:r>
              <a:rPr lang="en-GB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GB" dirty="0" err="1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Hijjah</a:t>
            </a:r>
            <a:r>
              <a:rPr lang="en-GB" dirty="0" smtClean="0">
                <a:solidFill>
                  <a:srgbClr val="00B050"/>
                </a:solidFill>
              </a:rPr>
              <a:t>. 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95536" y="27809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Forbidden (</a:t>
            </a:r>
            <a:r>
              <a:rPr kumimoji="0" lang="en-GB" sz="4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Haraam</a:t>
            </a:r>
            <a:r>
              <a:rPr lang="en-GB" sz="4400" u="sng" dirty="0" smtClean="0">
                <a:solidFill>
                  <a:schemeClr val="bg1"/>
                </a:solidFill>
                <a:latin typeface="Aharoni" pitchFamily="2" charset="-79"/>
                <a:ea typeface="+mj-ea"/>
                <a:cs typeface="Aharoni" pitchFamily="2" charset="-79"/>
              </a:rPr>
              <a:t>)</a:t>
            </a:r>
            <a:r>
              <a:rPr kumimoji="0" lang="en-GB" sz="44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 days to fast</a:t>
            </a:r>
            <a:endParaRPr kumimoji="0" lang="en-GB" sz="4400" b="0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haroni" pitchFamily="2" charset="-79"/>
              <a:ea typeface="+mj-ea"/>
              <a:cs typeface="Aharoni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4149080"/>
            <a:ext cx="784887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err="1" smtClean="0">
                <a:latin typeface="Aharoni" pitchFamily="2" charset="-79"/>
                <a:cs typeface="Aharoni" pitchFamily="2" charset="-79"/>
              </a:rPr>
              <a:t>Eid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- </a:t>
            </a:r>
            <a:r>
              <a:rPr lang="en-GB" sz="3200" dirty="0" err="1" smtClean="0">
                <a:latin typeface="Aharoni" pitchFamily="2" charset="-79"/>
                <a:cs typeface="Aharoni" pitchFamily="2" charset="-79"/>
              </a:rPr>
              <a:t>ul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- </a:t>
            </a:r>
            <a:r>
              <a:rPr lang="en-GB" sz="3200" dirty="0" err="1" smtClean="0">
                <a:latin typeface="Aharoni" pitchFamily="2" charset="-79"/>
                <a:cs typeface="Aharoni" pitchFamily="2" charset="-79"/>
              </a:rPr>
              <a:t>Adha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 – </a:t>
            </a:r>
            <a:r>
              <a:rPr lang="en-GB" sz="3200" dirty="0" err="1" smtClean="0">
                <a:latin typeface="Aharoni" pitchFamily="2" charset="-79"/>
                <a:cs typeface="Aharoni" pitchFamily="2" charset="-79"/>
              </a:rPr>
              <a:t>eid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 after </a:t>
            </a:r>
            <a:r>
              <a:rPr lang="en-GB" sz="3200" dirty="0" err="1" smtClean="0">
                <a:latin typeface="Aharoni" pitchFamily="2" charset="-79"/>
                <a:cs typeface="Aharoni" pitchFamily="2" charset="-79"/>
              </a:rPr>
              <a:t>ramadan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 </a:t>
            </a:r>
          </a:p>
          <a:p>
            <a:pPr algn="ctr"/>
            <a:r>
              <a:rPr lang="en-GB" sz="3200" dirty="0" err="1" smtClean="0">
                <a:latin typeface="Aharoni" pitchFamily="2" charset="-79"/>
                <a:cs typeface="Aharoni" pitchFamily="2" charset="-79"/>
              </a:rPr>
              <a:t>Eid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- </a:t>
            </a:r>
            <a:r>
              <a:rPr lang="en-GB" sz="3200" dirty="0" err="1" smtClean="0">
                <a:latin typeface="Aharoni" pitchFamily="2" charset="-79"/>
                <a:cs typeface="Aharoni" pitchFamily="2" charset="-79"/>
              </a:rPr>
              <a:t>ul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- </a:t>
            </a:r>
            <a:r>
              <a:rPr lang="en-GB" sz="3200" dirty="0" err="1" smtClean="0">
                <a:latin typeface="Aharoni" pitchFamily="2" charset="-79"/>
                <a:cs typeface="Aharoni" pitchFamily="2" charset="-79"/>
              </a:rPr>
              <a:t>Fitr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- </a:t>
            </a:r>
            <a:r>
              <a:rPr lang="en-GB" sz="3200" dirty="0" err="1" smtClean="0">
                <a:latin typeface="Aharoni" pitchFamily="2" charset="-79"/>
                <a:cs typeface="Aharoni" pitchFamily="2" charset="-79"/>
              </a:rPr>
              <a:t>eid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 where we sacrifice a sheep</a:t>
            </a:r>
          </a:p>
          <a:p>
            <a:pPr algn="ctr"/>
            <a:r>
              <a:rPr lang="en-GB" sz="5400" dirty="0" smtClean="0">
                <a:latin typeface="Aharoni" pitchFamily="2" charset="-79"/>
                <a:cs typeface="Aharoni" pitchFamily="2" charset="-79"/>
              </a:rPr>
              <a:t>3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 days after </a:t>
            </a:r>
            <a:r>
              <a:rPr lang="en-GB" sz="3200" dirty="0" err="1" smtClean="0">
                <a:latin typeface="Aharoni" pitchFamily="2" charset="-79"/>
                <a:cs typeface="Aharoni" pitchFamily="2" charset="-79"/>
              </a:rPr>
              <a:t>Eid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GB" sz="3200" dirty="0" err="1" smtClean="0">
                <a:latin typeface="Aharoni" pitchFamily="2" charset="-79"/>
                <a:cs typeface="Aharoni" pitchFamily="2" charset="-79"/>
              </a:rPr>
              <a:t>ul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GB" sz="3200" dirty="0" err="1" smtClean="0">
                <a:latin typeface="Aharoni" pitchFamily="2" charset="-79"/>
                <a:cs typeface="Aharoni" pitchFamily="2" charset="-79"/>
              </a:rPr>
              <a:t>Adha</a:t>
            </a:r>
            <a:r>
              <a:rPr lang="en-GB" sz="3200" dirty="0" smtClean="0">
                <a:latin typeface="Aharoni" pitchFamily="2" charset="-79"/>
                <a:cs typeface="Aharoni" pitchFamily="2" charset="-79"/>
              </a:rPr>
              <a:t>  </a:t>
            </a:r>
            <a:endParaRPr lang="en-GB" sz="3200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1.gstatic.com/images?q=tbn:ANd9GcQIuY42waHq7suTyUM8mRhDjSosiTkOKHUfdxB7WtEi2nBnNKt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6587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Night of Power</a:t>
            </a:r>
            <a:endParaRPr lang="en-GB" u="sng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GB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haroni" pitchFamily="2" charset="-79"/>
                <a:cs typeface="Aharoni" pitchFamily="2" charset="-79"/>
              </a:rPr>
              <a:t>The last ten days are very important as during these ten nights we should seek for Allah’s forgiveness</a:t>
            </a:r>
            <a:endParaRPr lang="en-GB" dirty="0" smtClean="0">
              <a:solidFill>
                <a:schemeClr val="tx2">
                  <a:lumMod val="20000"/>
                  <a:lumOff val="8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In one of the odd nights (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Layla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-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tul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-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Qadar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) ‘21, 23, 25, 27, 29’ the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quran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was revealed to the prophet in cave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Hirra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.</a:t>
            </a:r>
          </a:p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The number 10 in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arabic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is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Ashrah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</a:t>
            </a:r>
          </a:p>
          <a:p>
            <a:pPr algn="ctr">
              <a:buNone/>
            </a:pPr>
            <a:r>
              <a:rPr lang="en-GB" dirty="0" smtClean="0">
                <a:latin typeface="Aharoni" pitchFamily="2" charset="-79"/>
                <a:cs typeface="Aharoni" pitchFamily="2" charset="-79"/>
              </a:rPr>
              <a:t>Many people on the last ten days sit in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I’tikaf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. 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1.bp.blogspot.com/-5bL8JeZHqyo/TlxFDmeTYNI/AAAAAAAAARA/ZlVvfQoaMjE/s1600/Brg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98427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052736"/>
            <a:ext cx="3250704" cy="1143000"/>
          </a:xfrm>
        </p:spPr>
        <p:txBody>
          <a:bodyPr>
            <a:normAutofit/>
          </a:bodyPr>
          <a:lstStyle/>
          <a:p>
            <a:r>
              <a:rPr lang="en-GB" sz="6000" u="sng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I’tikaf</a:t>
            </a:r>
            <a:endParaRPr lang="en-GB" sz="6000" u="sng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5368" y="332656"/>
            <a:ext cx="5688632" cy="575009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800" dirty="0" err="1" smtClean="0">
                <a:latin typeface="Aharoni" pitchFamily="2" charset="-79"/>
                <a:cs typeface="Aharoni" pitchFamily="2" charset="-79"/>
              </a:rPr>
              <a:t>I’tikaf</a:t>
            </a:r>
            <a:r>
              <a:rPr lang="en-GB" sz="2800" dirty="0" smtClean="0">
                <a:latin typeface="Aharoni" pitchFamily="2" charset="-79"/>
                <a:cs typeface="Aharoni" pitchFamily="2" charset="-79"/>
              </a:rPr>
              <a:t> is when you completely devote yourself to Allah. You don’t involve yourself in worldly activities like watching </a:t>
            </a:r>
            <a:r>
              <a:rPr lang="en-GB" sz="2800" dirty="0" err="1" smtClean="0">
                <a:latin typeface="Aharoni" pitchFamily="2" charset="-79"/>
                <a:cs typeface="Aharoni" pitchFamily="2" charset="-79"/>
              </a:rPr>
              <a:t>tv</a:t>
            </a:r>
            <a:r>
              <a:rPr lang="en-GB" sz="2800" dirty="0" smtClean="0">
                <a:latin typeface="Aharoni" pitchFamily="2" charset="-79"/>
                <a:cs typeface="Aharoni" pitchFamily="2" charset="-79"/>
              </a:rPr>
              <a:t>, going on the computer. You pray and ask for forgiveness and always think about Allah. Many people perform </a:t>
            </a:r>
            <a:r>
              <a:rPr lang="en-GB" sz="2800" dirty="0" err="1" smtClean="0">
                <a:latin typeface="Aharoni" pitchFamily="2" charset="-79"/>
                <a:cs typeface="Aharoni" pitchFamily="2" charset="-79"/>
              </a:rPr>
              <a:t>I’tikaf</a:t>
            </a:r>
            <a:r>
              <a:rPr lang="en-GB" sz="2800" dirty="0" smtClean="0">
                <a:latin typeface="Aharoni" pitchFamily="2" charset="-79"/>
                <a:cs typeface="Aharoni" pitchFamily="2" charset="-79"/>
              </a:rPr>
              <a:t> in the mosque, they sleep there and </a:t>
            </a:r>
            <a:r>
              <a:rPr lang="en-GB" sz="2800" dirty="0" smtClean="0">
                <a:latin typeface="Aharoni" pitchFamily="2" charset="-79"/>
                <a:cs typeface="Aharoni" pitchFamily="2" charset="-79"/>
              </a:rPr>
              <a:t>come out </a:t>
            </a:r>
            <a:r>
              <a:rPr lang="en-GB" sz="2800" dirty="0" smtClean="0">
                <a:latin typeface="Aharoni" pitchFamily="2" charset="-79"/>
                <a:cs typeface="Aharoni" pitchFamily="2" charset="-79"/>
              </a:rPr>
              <a:t>only if necessary. </a:t>
            </a:r>
          </a:p>
          <a:p>
            <a:pPr algn="ctr">
              <a:buNone/>
            </a:pPr>
            <a:r>
              <a:rPr lang="en-GB" sz="2800" dirty="0" smtClean="0">
                <a:latin typeface="Aharoni" pitchFamily="2" charset="-79"/>
                <a:cs typeface="Aharoni" pitchFamily="2" charset="-79"/>
              </a:rPr>
              <a:t>Only Sane and clean </a:t>
            </a:r>
            <a:r>
              <a:rPr lang="en-GB" sz="2800" dirty="0" smtClean="0">
                <a:latin typeface="Aharoni" pitchFamily="2" charset="-79"/>
                <a:cs typeface="Aharoni" pitchFamily="2" charset="-79"/>
              </a:rPr>
              <a:t>Muslims </a:t>
            </a:r>
            <a:r>
              <a:rPr lang="en-GB" sz="2800" dirty="0" smtClean="0">
                <a:latin typeface="Aharoni" pitchFamily="2" charset="-79"/>
                <a:cs typeface="Aharoni" pitchFamily="2" charset="-79"/>
              </a:rPr>
              <a:t>can </a:t>
            </a:r>
            <a:r>
              <a:rPr lang="en-GB" sz="2800" dirty="0" smtClean="0">
                <a:latin typeface="Aharoni" pitchFamily="2" charset="-79"/>
                <a:cs typeface="Aharoni" pitchFamily="2" charset="-79"/>
              </a:rPr>
              <a:t>perform  </a:t>
            </a:r>
            <a:r>
              <a:rPr lang="en-GB" sz="2800" dirty="0" err="1" smtClean="0">
                <a:latin typeface="Aharoni" pitchFamily="2" charset="-79"/>
                <a:cs typeface="Aharoni" pitchFamily="2" charset="-79"/>
              </a:rPr>
              <a:t>I’tikaf</a:t>
            </a:r>
            <a:r>
              <a:rPr lang="en-GB" sz="2800" dirty="0" smtClean="0">
                <a:latin typeface="Aharoni" pitchFamily="2" charset="-79"/>
                <a:cs typeface="Aharoni" pitchFamily="2" charset="-79"/>
              </a:rPr>
              <a:t>. </a:t>
            </a:r>
            <a:endParaRPr lang="en-GB" sz="28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055" name="Picture 7" descr="7653464-silhouette-of-muslim-praye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5013176"/>
            <a:ext cx="917427" cy="122413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allsave.com/wallpapers/1600x1200/powerpoint-presentation/91893/powerpoint-presentation-templates-free-ppt-backgrounds-christian-91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en-GB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Key Words</a:t>
            </a:r>
            <a:endParaRPr lang="en-GB" u="sng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5373216"/>
            <a:ext cx="8229600" cy="6046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dirty="0" err="1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Fard</a:t>
            </a:r>
            <a:r>
              <a:rPr lang="en-GB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- </a:t>
            </a:r>
            <a:r>
              <a:rPr lang="en-GB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Means </a:t>
            </a:r>
            <a:r>
              <a:rPr lang="en-GB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‘compulsory’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2204864"/>
            <a:ext cx="792088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err="1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Sunnah</a:t>
            </a:r>
            <a:r>
              <a:rPr lang="en-GB" sz="3200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- following the ways of the Prophet Muhammad (P.B.U.H)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583160" y="4581128"/>
            <a:ext cx="7560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err="1" smtClean="0">
                <a:solidFill>
                  <a:schemeClr val="accent2"/>
                </a:solidFill>
                <a:latin typeface="Aharoni" pitchFamily="2" charset="-79"/>
                <a:cs typeface="Aharoni" pitchFamily="2" charset="-79"/>
              </a:rPr>
              <a:t>Haraam</a:t>
            </a:r>
            <a:r>
              <a:rPr lang="en-GB" sz="3200" dirty="0" smtClean="0">
                <a:solidFill>
                  <a:schemeClr val="accent2"/>
                </a:solidFill>
                <a:latin typeface="Aharoni" pitchFamily="2" charset="-79"/>
                <a:cs typeface="Aharoni" pitchFamily="2" charset="-79"/>
              </a:rPr>
              <a:t>- Forbidden to do by Muslims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31032" y="3356992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err="1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Kaffarah</a:t>
            </a:r>
            <a:r>
              <a:rPr lang="en-GB" sz="32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- Fasting for 60 consecutive days because the fast was broken intentionally  </a:t>
            </a:r>
          </a:p>
          <a:p>
            <a:endParaRPr lang="en-GB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771800" y="5996226"/>
            <a:ext cx="51845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err="1" smtClean="0">
                <a:solidFill>
                  <a:schemeClr val="bg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Ashrah</a:t>
            </a:r>
            <a:r>
              <a:rPr lang="en-GB" sz="3200" dirty="0" smtClean="0">
                <a:solidFill>
                  <a:schemeClr val="bg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- 10 in Arabic</a:t>
            </a: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000" y="1052736"/>
            <a:ext cx="9001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err="1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I’tikaf</a:t>
            </a:r>
            <a:r>
              <a:rPr lang="en-GB" sz="32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- devoting yourself to Worshipping Allah (SWT) alone.    </a:t>
            </a:r>
          </a:p>
          <a:p>
            <a:pPr algn="ctr"/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665</Words>
  <Application>Microsoft Office PowerPoint</Application>
  <PresentationFormat>On-screen Show (4:3)</PresentationFormat>
  <Paragraphs>93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What is Fasting?</vt:lpstr>
      <vt:lpstr>Who can fast?</vt:lpstr>
      <vt:lpstr>Fasting Is Fard!</vt:lpstr>
      <vt:lpstr>What breaks your fast?</vt:lpstr>
      <vt:lpstr>Kaffarah </vt:lpstr>
      <vt:lpstr>What doesn’t break your fast?</vt:lpstr>
      <vt:lpstr>Iftar!</vt:lpstr>
      <vt:lpstr>What we should avoid during Ramadan and fasting</vt:lpstr>
      <vt:lpstr>What good things we can do during ramadan/fast </vt:lpstr>
      <vt:lpstr>Who can miss the fast?</vt:lpstr>
      <vt:lpstr>Makeup Fast</vt:lpstr>
      <vt:lpstr> Extra Fasts </vt:lpstr>
      <vt:lpstr>Night of Power</vt:lpstr>
      <vt:lpstr>I’tikaf</vt:lpstr>
      <vt:lpstr>Key Words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Rehan Haque</dc:creator>
  <cp:lastModifiedBy>Rehan Haque</cp:lastModifiedBy>
  <cp:revision>65</cp:revision>
  <dcterms:created xsi:type="dcterms:W3CDTF">2013-06-12T15:39:59Z</dcterms:created>
  <dcterms:modified xsi:type="dcterms:W3CDTF">2013-06-14T21:25:29Z</dcterms:modified>
</cp:coreProperties>
</file>