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8"/>
  </p:notesMasterIdLst>
  <p:handoutMasterIdLst>
    <p:handoutMasterId r:id="rId9"/>
  </p:handoutMasterIdLst>
  <p:sldIdLst>
    <p:sldId id="256" r:id="rId3"/>
    <p:sldId id="279" r:id="rId4"/>
    <p:sldId id="277" r:id="rId5"/>
    <p:sldId id="278" r:id="rId6"/>
    <p:sldId id="271" r:id="rId7"/>
  </p:sldIdLst>
  <p:sldSz cx="9144000" cy="6858000" type="screen4x3"/>
  <p:notesSz cx="6858000" cy="9144000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545" autoAdjust="0"/>
    <p:restoredTop sz="93977" autoAdjust="0"/>
  </p:normalViewPr>
  <p:slideViewPr>
    <p:cSldViewPr>
      <p:cViewPr varScale="1">
        <p:scale>
          <a:sx n="55" d="100"/>
          <a:sy n="55" d="100"/>
        </p:scale>
        <p:origin x="-8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9472DD5C-B6A9-4714-908F-0B8F74738B98}" type="datetimeFigureOut">
              <a:rPr lang="en-US" smtClean="0"/>
              <a:pPr/>
              <a:t>12/30/2013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7C1C90DE-A98B-4173-B17E-434F189FC4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193366E8-8A22-4400-BBA2-8D322280A6E8}" type="datetimeFigureOut">
              <a:rPr lang="en-US" smtClean="0"/>
              <a:pPr/>
              <a:t>12/30/2013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3792D2CF-A01B-4515-8B40-3DC3425826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A4A7-4679-4BF9-86B4-F01A67896115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74" y="0"/>
            <a:ext cx="9144000" cy="6858000"/>
            <a:chOff x="-1574" y="0"/>
            <a:chExt cx="914400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>
              <a:duotone>
                <a:schemeClr val="accent1"/>
                <a:srgbClr val="FFFFFF"/>
              </a:duotone>
              <a:lum bright="-10000"/>
            </a:blip>
            <a:stretch>
              <a:fillRect/>
            </a:stretch>
          </p:blipFill>
          <p:spPr>
            <a:xfrm>
              <a:off x="-1574" y="381000"/>
              <a:ext cx="9144000" cy="60936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ectangle 10"/>
            <p:cNvSpPr/>
            <p:nvPr userDrawn="1"/>
          </p:nvSpPr>
          <p:spPr>
            <a:xfrm>
              <a:off x="-1574" y="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-1574" y="655320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-1574" y="381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-1574" y="6477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hape 20"/>
          <p:cNvSpPr>
            <a:spLocks noGrp="1"/>
          </p:cNvSpPr>
          <p:nvPr>
            <p:ph type="title"/>
          </p:nvPr>
        </p:nvSpPr>
        <p:spPr>
          <a:xfrm>
            <a:off x="704850" y="4495800"/>
            <a:ext cx="7772400" cy="1362075"/>
          </a:xfrm>
          <a:prstGeom prst="rect">
            <a:avLst/>
          </a:prstGeom>
        </p:spPr>
        <p:txBody>
          <a:bodyPr anchor="t"/>
          <a:lstStyle>
            <a:lvl1pPr algn="ctr">
              <a:defRPr sz="4000" b="0" cap="none" baseline="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 anchor="b" anchorCtr="0"/>
          <a:lstStyle>
            <a:lvl1pPr marL="0" indent="0" algn="ctr">
              <a:buNone/>
              <a:defRPr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en-US" smtClean="0"/>
              <a:pPr/>
              <a:t>12/30/2013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74" y="0"/>
            <a:ext cx="9145574" cy="6858000"/>
            <a:chOff x="-1574" y="0"/>
            <a:chExt cx="9145574" cy="6858000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381000"/>
              <a:ext cx="9144000" cy="6096000"/>
            </a:xfrm>
            <a:prstGeom prst="rect">
              <a:avLst/>
            </a:prstGeom>
            <a:gradFill>
              <a:gsLst>
                <a:gs pos="0">
                  <a:schemeClr val="accent1">
                    <a:tint val="40000"/>
                  </a:schemeClr>
                </a:gs>
                <a:gs pos="100000">
                  <a:schemeClr val="accent1">
                    <a:shade val="75000"/>
                  </a:schemeClr>
                </a:gs>
              </a:gsLst>
              <a:path path="circle">
                <a:fillToRect l="100000" t="100000" r="100000" b="100000"/>
              </a:path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-1574" y="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-1574" y="655320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-1574" y="381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-1574" y="6477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722313" y="4505325"/>
            <a:ext cx="7772400" cy="1362075"/>
          </a:xfrm>
          <a:prstGeom prst="rect">
            <a:avLst/>
          </a:prstGeom>
        </p:spPr>
        <p:txBody>
          <a:bodyPr anchor="t"/>
          <a:lstStyle>
            <a:lvl1pPr algn="ctr">
              <a:defRPr sz="4000" b="0" cap="none" baseline="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en-US" smtClean="0"/>
              <a:pPr/>
              <a:t>12/30/2013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en-US" smtClean="0"/>
              <a:pPr/>
              <a:t>12/30/2013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en-US" smtClean="0"/>
              <a:pPr/>
              <a:t>12/30/2013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en-US" smtClean="0"/>
              <a:pPr/>
              <a:t>12/30/2013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1"/>
            <a:ext cx="5111750" cy="452596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600201"/>
            <a:ext cx="3008313" cy="4525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en-US" smtClean="0"/>
              <a:pPr/>
              <a:t>12/30/2013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en-US" smtClean="0"/>
              <a:pPr/>
              <a:t>12/30/2013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1506538"/>
            <a:chOff x="0" y="0"/>
            <a:chExt cx="9144000" cy="1506538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11">
              <a:duotone>
                <a:schemeClr val="accent1"/>
                <a:srgbClr val="FFFFFF"/>
              </a:duotone>
            </a:blip>
            <a:srcRect/>
            <a:stretch>
              <a:fillRect/>
            </a:stretch>
          </p:blipFill>
          <p:spPr>
            <a:xfrm>
              <a:off x="0" y="1"/>
              <a:ext cx="9144000" cy="14192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Rectangle 9"/>
            <p:cNvSpPr/>
            <p:nvPr userDrawn="1"/>
          </p:nvSpPr>
          <p:spPr>
            <a:xfrm>
              <a:off x="0" y="0"/>
              <a:ext cx="9144000" cy="1447800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49000">
                  <a:schemeClr val="accent1">
                    <a:tint val="20000"/>
                    <a:alpha val="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0" y="142875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504950"/>
              <a:ext cx="9144000" cy="1588"/>
            </a:xfrm>
            <a:prstGeom prst="line">
              <a:avLst/>
            </a:prstGeom>
            <a:ln w="15875" cap="flat" cmpd="sng" algn="ctr">
              <a:solidFill>
                <a:schemeClr val="tx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0D0AA-A564-40E6-BDF9-FE3371FD07B4}" type="datetimeFigureOut">
              <a:rPr lang="en-US" smtClean="0"/>
              <a:pPr/>
              <a:t>12/30/2013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D2430-FB11-4C87-BF1D-6F488A17F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kumimoji="0" lang="en-US" sz="4000" b="0" i="0" u="none" strike="noStrike" kern="1200" cap="none" spc="0" normalizeH="0" baseline="0" noProof="0" smtClean="0">
          <a:ln>
            <a:noFill/>
          </a:ln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uLnTx/>
          <a:uFillTx/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spcAft>
          <a:spcPts val="400"/>
        </a:spcAft>
        <a:buFont typeface="Arial"/>
        <a:buChar char="•"/>
        <a:defRPr sz="28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/>
          </p:cNvSpPr>
          <p:nvPr>
            <p:ph type="title"/>
          </p:nvPr>
        </p:nvSpPr>
        <p:spPr>
          <a:xfrm>
            <a:off x="685800" y="1143000"/>
            <a:ext cx="7772400" cy="1362075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b="1" smtClean="0"/>
              <a:t>Things Which Invalidate The Prayer (</a:t>
            </a:r>
            <a:r>
              <a:rPr b="1" smtClean="0"/>
              <a:t>Mubdilatu-Salaat</a:t>
            </a:r>
            <a:r>
              <a:rPr b="1" smtClean="0"/>
              <a:t>)</a:t>
            </a:r>
            <a:endParaRPr lang="en-US" dirty="0"/>
          </a:p>
        </p:txBody>
      </p:sp>
      <p:pic>
        <p:nvPicPr>
          <p:cNvPr id="22530" name="Picture 2" descr="http://img1.funscrape.com/en/islam/2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2743200"/>
            <a:ext cx="4181475" cy="3743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Autofit/>
          </a:bodyPr>
          <a:lstStyle/>
          <a:p>
            <a:pPr algn="ctr"/>
            <a:endParaRPr lang="en-US" sz="3400" b="1" dirty="0" smtClean="0"/>
          </a:p>
          <a:p>
            <a:pPr indent="1588">
              <a:buNone/>
            </a:pPr>
            <a:r>
              <a:rPr lang="en-US" sz="3400" b="1" dirty="0" smtClean="0"/>
              <a:t>Prayer</a:t>
            </a:r>
            <a:r>
              <a:rPr lang="en-US" sz="3400" dirty="0" smtClean="0"/>
              <a:t> if performed well with due regard to its conditions, </a:t>
            </a:r>
            <a:r>
              <a:rPr lang="en-US" sz="3400" b="1" u="sng" dirty="0" smtClean="0"/>
              <a:t>pillars, duties and preferred acts, truly illuminates the heart and purifies the soul</a:t>
            </a:r>
            <a:r>
              <a:rPr lang="en-US" sz="3400" dirty="0" smtClean="0"/>
              <a:t>. </a:t>
            </a:r>
            <a:endParaRPr lang="en-US" sz="3400" dirty="0" smtClean="0"/>
          </a:p>
          <a:p>
            <a:pPr indent="1588">
              <a:buNone/>
            </a:pPr>
            <a:r>
              <a:rPr lang="en-US" sz="3400" dirty="0" smtClean="0"/>
              <a:t>It </a:t>
            </a:r>
            <a:r>
              <a:rPr lang="en-US" sz="3400" dirty="0" smtClean="0"/>
              <a:t>is the means by which man communicates with Allah (</a:t>
            </a:r>
            <a:r>
              <a:rPr lang="en-US" sz="3400" dirty="0" err="1" smtClean="0"/>
              <a:t>subhanahu</a:t>
            </a:r>
            <a:r>
              <a:rPr lang="en-US" sz="3400" dirty="0" smtClean="0"/>
              <a:t> </a:t>
            </a:r>
            <a:r>
              <a:rPr lang="en-US" sz="3400" dirty="0" err="1" smtClean="0"/>
              <a:t>wa</a:t>
            </a:r>
            <a:r>
              <a:rPr lang="en-US" sz="3400" dirty="0" smtClean="0"/>
              <a:t> </a:t>
            </a:r>
            <a:r>
              <a:rPr lang="en-US" sz="3400" dirty="0" err="1" smtClean="0"/>
              <a:t>ta'ala</a:t>
            </a:r>
            <a:r>
              <a:rPr lang="en-US" sz="3400" dirty="0" smtClean="0"/>
              <a:t>) and therefore, one should keep it free from anything which would render it invalid. </a:t>
            </a:r>
          </a:p>
          <a:p>
            <a:pPr indent="1588">
              <a:buNone/>
            </a:pPr>
            <a:endParaRPr lang="en-US" sz="3400" dirty="0"/>
          </a:p>
        </p:txBody>
      </p:sp>
      <p:pic>
        <p:nvPicPr>
          <p:cNvPr id="4" name="Picture 2" descr="http://img1.funscrape.com/en/islam/2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228600"/>
            <a:ext cx="1287426" cy="1152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55637"/>
            <a:ext cx="8229600" cy="62023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sz="36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Check your knowledge!</a:t>
            </a:r>
          </a:p>
          <a:p>
            <a:pPr algn="ctr">
              <a:buNone/>
            </a:pPr>
            <a:endParaRPr lang="en-US" sz="3600" b="1" u="sng" dirty="0" smtClean="0"/>
          </a:p>
          <a:p>
            <a:pPr marL="0" indent="0">
              <a:buNone/>
            </a:pPr>
            <a:r>
              <a:rPr lang="en-US" sz="3300" dirty="0" smtClean="0"/>
              <a:t>Which of the following  statements invalidate (break) the prayer</a:t>
            </a:r>
          </a:p>
          <a:p>
            <a:pPr>
              <a:buNone/>
            </a:pPr>
            <a:endParaRPr lang="en-US" sz="33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300" dirty="0" smtClean="0"/>
              <a:t>Speaking </a:t>
            </a:r>
            <a:r>
              <a:rPr lang="en-US" sz="3300" dirty="0" smtClean="0"/>
              <a:t>or talking in the course of the prayer</a:t>
            </a:r>
            <a:r>
              <a:rPr lang="en-US" sz="3300" dirty="0" smtClean="0"/>
              <a:t>. </a:t>
            </a:r>
            <a:endParaRPr lang="en-US" sz="3300" i="1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300" dirty="0" smtClean="0"/>
              <a:t>Laughing </a:t>
            </a:r>
            <a:r>
              <a:rPr lang="en-US" sz="3300" dirty="0" smtClean="0"/>
              <a:t>in the course of the prayer.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300" dirty="0" smtClean="0"/>
              <a:t>Eating </a:t>
            </a:r>
            <a:r>
              <a:rPr lang="en-US" sz="3300" dirty="0" smtClean="0"/>
              <a:t>while praying, even though what is eaten maybe as small as a piece of dates</a:t>
            </a:r>
            <a:r>
              <a:rPr lang="en-US" sz="3300" dirty="0" smtClean="0"/>
              <a:t>..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300" dirty="0" smtClean="0"/>
              <a:t>Starting the prayer by saying </a:t>
            </a:r>
            <a:r>
              <a:rPr lang="en-US" sz="3300" dirty="0" err="1" smtClean="0"/>
              <a:t>Allahu</a:t>
            </a:r>
            <a:r>
              <a:rPr lang="en-US" sz="3300" dirty="0" smtClean="0"/>
              <a:t> Akbar.</a:t>
            </a:r>
            <a:endParaRPr lang="en-US" sz="33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300" dirty="0" smtClean="0"/>
              <a:t>If </a:t>
            </a:r>
            <a:r>
              <a:rPr lang="en-US" sz="3300" dirty="0" smtClean="0"/>
              <a:t>someone in the course of the prayer remembers that he/she did not actually </a:t>
            </a:r>
            <a:r>
              <a:rPr lang="en-US" sz="3300" dirty="0" smtClean="0"/>
              <a:t>perform the </a:t>
            </a:r>
            <a:r>
              <a:rPr lang="en-US" sz="3300" dirty="0" smtClean="0"/>
              <a:t>ablution (</a:t>
            </a:r>
            <a:r>
              <a:rPr lang="en-US" sz="3300" dirty="0" err="1" smtClean="0"/>
              <a:t>wudhu</a:t>
            </a:r>
            <a:r>
              <a:rPr lang="en-US" sz="3300" dirty="0" smtClean="0"/>
              <a:t>), </a:t>
            </a:r>
            <a:r>
              <a:rPr lang="en-US" sz="3300" dirty="0" smtClean="0"/>
              <a:t>and continues to pray.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300" dirty="0" smtClean="0"/>
              <a:t>Standing in prayer. </a:t>
            </a:r>
            <a:endParaRPr lang="en-US" sz="3300" dirty="0" smtClean="0"/>
          </a:p>
          <a:p>
            <a:endParaRPr lang="en-US" sz="3300" dirty="0" smtClean="0"/>
          </a:p>
          <a:p>
            <a:endParaRPr lang="en-US" sz="3300" dirty="0"/>
          </a:p>
        </p:txBody>
      </p:sp>
      <p:pic>
        <p:nvPicPr>
          <p:cNvPr id="8" name="Picture 2" descr="http://img1.funscrape.com/en/islam/2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228600"/>
            <a:ext cx="1287426" cy="1152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EC41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EC41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324600"/>
          </a:xfrm>
        </p:spPr>
        <p:txBody>
          <a:bodyPr>
            <a:normAutofit fontScale="92500" lnSpcReduction="20000"/>
          </a:bodyPr>
          <a:lstStyle/>
          <a:p>
            <a:pPr marL="514350" indent="-514350" algn="ctr">
              <a:buNone/>
            </a:pPr>
            <a:r>
              <a:rPr lang="en-US" sz="3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Check </a:t>
            </a:r>
            <a:r>
              <a:rPr lang="en-US" sz="3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your knowledge</a:t>
            </a:r>
            <a:r>
              <a:rPr lang="en-US" sz="3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</a:t>
            </a:r>
          </a:p>
          <a:p>
            <a:pPr marL="514350" indent="-514350" algn="ctr">
              <a:buNone/>
            </a:pPr>
            <a:endParaRPr lang="en-US" sz="3200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514350" indent="-514350" algn="ctr">
              <a:buNone/>
            </a:pPr>
            <a:endParaRPr lang="en-US" sz="3200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 startAt="7"/>
            </a:pPr>
            <a:r>
              <a:rPr lang="en-US" sz="3300" dirty="0" smtClean="0"/>
              <a:t>If </a:t>
            </a:r>
            <a:r>
              <a:rPr lang="en-US" sz="3300" dirty="0" smtClean="0"/>
              <a:t>a person's ablution (</a:t>
            </a:r>
            <a:r>
              <a:rPr lang="en-US" sz="3300" dirty="0" err="1" smtClean="0"/>
              <a:t>wudhu</a:t>
            </a:r>
            <a:r>
              <a:rPr lang="en-US" sz="3300" dirty="0" smtClean="0"/>
              <a:t>) gets invalidated in the course of the prayer, then </a:t>
            </a:r>
            <a:r>
              <a:rPr lang="en-US" sz="3300" dirty="0" smtClean="0"/>
              <a:t>the prayer </a:t>
            </a:r>
            <a:r>
              <a:rPr lang="en-US" sz="3300" dirty="0" smtClean="0"/>
              <a:t>becomes invalid.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sz="3300" dirty="0" smtClean="0"/>
              <a:t>The </a:t>
            </a:r>
            <a:r>
              <a:rPr lang="en-US" sz="3300" dirty="0" smtClean="0"/>
              <a:t>prayer is also invalidated by carrying out the </a:t>
            </a:r>
            <a:r>
              <a:rPr lang="en-US" sz="3300" dirty="0" err="1" smtClean="0"/>
              <a:t>Rukuu</a:t>
            </a:r>
            <a:r>
              <a:rPr lang="en-US" sz="3300" dirty="0" smtClean="0"/>
              <a:t> and </a:t>
            </a:r>
            <a:r>
              <a:rPr lang="en-US" sz="3300" dirty="0" err="1" smtClean="0"/>
              <a:t>Sujuud</a:t>
            </a:r>
            <a:r>
              <a:rPr lang="en-US" sz="3300" dirty="0" smtClean="0"/>
              <a:t> postures </a:t>
            </a:r>
            <a:r>
              <a:rPr lang="en-US" sz="3300" dirty="0" smtClean="0"/>
              <a:t>with haste </a:t>
            </a:r>
            <a:r>
              <a:rPr lang="en-US" sz="3300" dirty="0" smtClean="0"/>
              <a:t>and without ease. </a:t>
            </a:r>
            <a:endParaRPr lang="en-US" sz="3300" dirty="0" smtClean="0"/>
          </a:p>
          <a:p>
            <a:pPr marL="514350" indent="-514350">
              <a:buFont typeface="+mj-lt"/>
              <a:buAutoNum type="arabicPeriod" startAt="7"/>
            </a:pPr>
            <a:r>
              <a:rPr lang="en-US" sz="3300" dirty="0" smtClean="0"/>
              <a:t>While </a:t>
            </a:r>
            <a:r>
              <a:rPr lang="en-US" sz="3300" dirty="0" smtClean="0"/>
              <a:t>in prostration, bobbing (jerking) up and down like </a:t>
            </a:r>
            <a:r>
              <a:rPr lang="en-US" sz="3300" dirty="0" smtClean="0"/>
              <a:t>chicken pecking </a:t>
            </a:r>
            <a:r>
              <a:rPr lang="en-US" sz="3300" dirty="0" smtClean="0"/>
              <a:t>food from the ground is </a:t>
            </a:r>
            <a:r>
              <a:rPr lang="en-US" sz="3300" dirty="0" smtClean="0"/>
              <a:t>allowed</a:t>
            </a:r>
            <a:r>
              <a:rPr lang="en-US" sz="3300" dirty="0" smtClean="0"/>
              <a:t>.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sz="3300" dirty="0" smtClean="0"/>
              <a:t>Turning </a:t>
            </a:r>
            <a:r>
              <a:rPr lang="en-US" sz="3300" dirty="0" smtClean="0"/>
              <a:t>oneself away from the direction of the </a:t>
            </a:r>
            <a:r>
              <a:rPr lang="en-US" sz="3300" dirty="0" err="1" smtClean="0"/>
              <a:t>Qiblah</a:t>
            </a:r>
            <a:r>
              <a:rPr lang="en-US" sz="3300" dirty="0" smtClean="0"/>
              <a:t> also invalidates </a:t>
            </a:r>
            <a:r>
              <a:rPr lang="en-US" dirty="0" smtClean="0"/>
              <a:t>the prayer</a:t>
            </a:r>
            <a:endParaRPr lang="en-US" dirty="0"/>
          </a:p>
        </p:txBody>
      </p:sp>
      <p:pic>
        <p:nvPicPr>
          <p:cNvPr id="4" name="Picture 2" descr="http://img1.funscrape.com/en/islam/2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228600"/>
            <a:ext cx="1287426" cy="1152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EC41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EC41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EC41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010165961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21873A"/>
      </a:hlink>
      <a:folHlink>
        <a:srgbClr val="717E00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B2178E4-2F0C-4A34-8B52-79BAFAEA72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TS010165961</Template>
  <TotalTime>0</TotalTime>
  <Words>236</Words>
  <Application>Microsoft Office PowerPoint</Application>
  <PresentationFormat>On-screen Show (4:3)</PresentationFormat>
  <Paragraphs>24</Paragraphs>
  <Slides>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TS010165961</vt:lpstr>
      <vt:lpstr>Things Which Invalidate The Prayer (Mubdilatu-Salaat)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2013-12-30T05:46:54Z</dcterms:created>
  <dcterms:modified xsi:type="dcterms:W3CDTF">2013-12-30T06:20:13Z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TC101659619990</vt:lpwstr>
  </property>
</Properties>
</file>