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9" r:id="rId2"/>
  </p:sldIdLst>
  <p:sldSz cx="9144000" cy="6858000" type="screen4x3"/>
  <p:notesSz cx="6881813" cy="10002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15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7CE961-A38A-45AF-A0BA-48F4777F404A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01188"/>
            <a:ext cx="2982913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313" y="9501188"/>
            <a:ext cx="2982912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AB4B55-F09A-470F-AC79-07B7EAB49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01804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r">
              <a:defRPr sz="1300"/>
            </a:lvl1pPr>
          </a:lstStyle>
          <a:p>
            <a:fld id="{4A89E983-334E-451E-951B-071156C5F63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50888"/>
            <a:ext cx="49974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78" tIns="48239" rIns="96478" bIns="4823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751348"/>
            <a:ext cx="5505450" cy="4501277"/>
          </a:xfrm>
          <a:prstGeom prst="rect">
            <a:avLst/>
          </a:prstGeom>
        </p:spPr>
        <p:txBody>
          <a:bodyPr vert="horz" lIns="96478" tIns="48239" rIns="96478" bIns="4823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0096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950096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r">
              <a:defRPr sz="1300"/>
            </a:lvl1pPr>
          </a:lstStyle>
          <a:p>
            <a:fld id="{484D9DCB-2B89-473F-883B-77FA917FA7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9912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>
              <a:buClr>
                <a:schemeClr val="bg1"/>
              </a:buClr>
            </a:pPr>
            <a:r>
              <a:rPr lang="en-US" sz="1500" b="1" i="1" dirty="0" smtClean="0">
                <a:solidFill>
                  <a:schemeClr val="accent2">
                    <a:lumMod val="75000"/>
                  </a:schemeClr>
                </a:solidFill>
              </a:rPr>
              <a:t>Short Quiz on </a:t>
            </a:r>
            <a:r>
              <a:rPr lang="en-US" sz="1500" b="1" i="1" dirty="0" err="1" smtClean="0">
                <a:solidFill>
                  <a:schemeClr val="accent2">
                    <a:lumMod val="75000"/>
                  </a:schemeClr>
                </a:solidFill>
              </a:rPr>
              <a:t>Adhan</a:t>
            </a:r>
            <a:endParaRPr lang="en-US" sz="1500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Clr>
                <a:schemeClr val="bg1"/>
              </a:buClr>
            </a:pPr>
            <a:r>
              <a:rPr lang="en-US" sz="1500" i="1" u="sng" dirty="0" smtClean="0">
                <a:solidFill>
                  <a:schemeClr val="accent2">
                    <a:lumMod val="75000"/>
                  </a:schemeClr>
                </a:solidFill>
              </a:rPr>
              <a:t>What is </a:t>
            </a:r>
            <a:r>
              <a:rPr lang="en-US" sz="1500" i="1" u="sng" dirty="0" err="1" smtClean="0">
                <a:solidFill>
                  <a:schemeClr val="accent2">
                    <a:lumMod val="75000"/>
                  </a:schemeClr>
                </a:solidFill>
              </a:rPr>
              <a:t>Adhan</a:t>
            </a:r>
            <a:r>
              <a:rPr lang="en-US" sz="1500" i="1" u="sng" dirty="0" smtClean="0">
                <a:solidFill>
                  <a:schemeClr val="accent2">
                    <a:lumMod val="75000"/>
                  </a:schemeClr>
                </a:solidFill>
              </a:rPr>
              <a:t>?</a:t>
            </a:r>
            <a:endParaRPr lang="en-US" sz="1500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Clr>
                <a:schemeClr val="bg1"/>
              </a:buClr>
            </a:pPr>
            <a:r>
              <a:rPr lang="en-US" sz="1500" i="1" dirty="0" smtClean="0">
                <a:solidFill>
                  <a:schemeClr val="accent2">
                    <a:lumMod val="75000"/>
                  </a:schemeClr>
                </a:solidFill>
              </a:rPr>
              <a:t> It is to inform others in specific words that the time for a particular prayer has begun.</a:t>
            </a:r>
          </a:p>
          <a:p>
            <a:pPr>
              <a:buClr>
                <a:schemeClr val="bg1"/>
              </a:buClr>
            </a:pPr>
            <a:r>
              <a:rPr lang="en-US" sz="1500" i="1" u="sng" dirty="0" smtClean="0">
                <a:solidFill>
                  <a:schemeClr val="accent2">
                    <a:lumMod val="75000"/>
                  </a:schemeClr>
                </a:solidFill>
              </a:rPr>
              <a:t>What will be the status of those who give </a:t>
            </a:r>
            <a:r>
              <a:rPr lang="en-US" sz="1500" i="1" u="sng" dirty="0" err="1" smtClean="0">
                <a:solidFill>
                  <a:schemeClr val="accent2">
                    <a:lumMod val="75000"/>
                  </a:schemeClr>
                </a:solidFill>
              </a:rPr>
              <a:t>Adhan</a:t>
            </a:r>
            <a:r>
              <a:rPr lang="en-US" sz="1500" i="1" u="sng" dirty="0" smtClean="0">
                <a:solidFill>
                  <a:schemeClr val="accent2">
                    <a:lumMod val="75000"/>
                  </a:schemeClr>
                </a:solidFill>
              </a:rPr>
              <a:t> on the Day of Judgment? </a:t>
            </a:r>
            <a:endParaRPr lang="en-US" sz="1500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Clr>
                <a:schemeClr val="bg1"/>
              </a:buClr>
            </a:pPr>
            <a:r>
              <a:rPr lang="en-US" sz="1500" i="1" dirty="0" smtClean="0">
                <a:solidFill>
                  <a:schemeClr val="accent2">
                    <a:lumMod val="75000"/>
                  </a:schemeClr>
                </a:solidFill>
              </a:rPr>
              <a:t> According to our Prophet peace be upon him the </a:t>
            </a:r>
            <a:r>
              <a:rPr lang="en-US" sz="1500" i="1" dirty="0" err="1" smtClean="0">
                <a:solidFill>
                  <a:schemeClr val="accent2">
                    <a:lumMod val="75000"/>
                  </a:schemeClr>
                </a:solidFill>
              </a:rPr>
              <a:t>Muadhin</a:t>
            </a:r>
            <a:r>
              <a:rPr lang="en-US" sz="1500" i="1" dirty="0" smtClean="0">
                <a:solidFill>
                  <a:schemeClr val="accent2">
                    <a:lumMod val="75000"/>
                  </a:schemeClr>
                </a:solidFill>
              </a:rPr>
              <a:t> will have the longest necks on the day of </a:t>
            </a:r>
            <a:r>
              <a:rPr lang="en-US" sz="1500" i="1" dirty="0" err="1" smtClean="0">
                <a:solidFill>
                  <a:schemeClr val="accent2">
                    <a:lumMod val="75000"/>
                  </a:schemeClr>
                </a:solidFill>
              </a:rPr>
              <a:t>Judgement</a:t>
            </a:r>
            <a:r>
              <a:rPr lang="en-US" sz="1500" i="1" dirty="0" smtClean="0">
                <a:solidFill>
                  <a:schemeClr val="accent2">
                    <a:lumMod val="75000"/>
                  </a:schemeClr>
                </a:solidFill>
              </a:rPr>
              <a:t>. (meaning they will be given   high status) (Imam Muslim)</a:t>
            </a:r>
          </a:p>
          <a:p>
            <a:pPr>
              <a:buClr>
                <a:schemeClr val="bg1"/>
              </a:buClr>
            </a:pPr>
            <a:r>
              <a:rPr lang="en-US" sz="1500" i="1" u="sng" dirty="0" smtClean="0">
                <a:solidFill>
                  <a:schemeClr val="accent2">
                    <a:lumMod val="75000"/>
                  </a:schemeClr>
                </a:solidFill>
              </a:rPr>
              <a:t>What are some extra words that are said in </a:t>
            </a:r>
            <a:r>
              <a:rPr lang="en-US" sz="1500" i="1" u="sng" dirty="0" err="1" smtClean="0">
                <a:solidFill>
                  <a:schemeClr val="accent2">
                    <a:lumMod val="75000"/>
                  </a:schemeClr>
                </a:solidFill>
              </a:rPr>
              <a:t>Fajr</a:t>
            </a:r>
            <a:r>
              <a:rPr lang="en-US" sz="1500" i="1" u="sng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500" i="1" u="sng" dirty="0" err="1" smtClean="0">
                <a:solidFill>
                  <a:schemeClr val="accent2">
                    <a:lumMod val="75000"/>
                  </a:schemeClr>
                </a:solidFill>
              </a:rPr>
              <a:t>Adhan</a:t>
            </a:r>
            <a:r>
              <a:rPr lang="en-US" sz="1500" i="1" u="sng" dirty="0" smtClean="0">
                <a:solidFill>
                  <a:schemeClr val="accent2">
                    <a:lumMod val="75000"/>
                  </a:schemeClr>
                </a:solidFill>
              </a:rPr>
              <a:t>?</a:t>
            </a:r>
            <a:endParaRPr lang="en-US" sz="1500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Clr>
                <a:schemeClr val="bg1"/>
              </a:buClr>
            </a:pPr>
            <a:r>
              <a:rPr lang="en-US" sz="1500" b="1" i="1" dirty="0" err="1" smtClean="0">
                <a:solidFill>
                  <a:schemeClr val="accent2">
                    <a:lumMod val="75000"/>
                  </a:schemeClr>
                </a:solidFill>
              </a:rPr>
              <a:t>Assalatu</a:t>
            </a:r>
            <a:r>
              <a:rPr lang="en-US" sz="15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500" b="1" i="1" dirty="0" err="1" smtClean="0">
                <a:solidFill>
                  <a:schemeClr val="accent2">
                    <a:lumMod val="75000"/>
                  </a:schemeClr>
                </a:solidFill>
              </a:rPr>
              <a:t>khayrun</a:t>
            </a:r>
            <a:r>
              <a:rPr lang="en-US" sz="15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500" b="1" i="1" dirty="0" err="1" smtClean="0">
                <a:solidFill>
                  <a:schemeClr val="accent2">
                    <a:lumMod val="75000"/>
                  </a:schemeClr>
                </a:solidFill>
              </a:rPr>
              <a:t>minnun</a:t>
            </a:r>
            <a:r>
              <a:rPr lang="en-US" sz="15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500" b="1" i="1" dirty="0" err="1" smtClean="0">
                <a:solidFill>
                  <a:schemeClr val="accent2">
                    <a:lumMod val="75000"/>
                  </a:schemeClr>
                </a:solidFill>
              </a:rPr>
              <a:t>nawm</a:t>
            </a:r>
            <a:r>
              <a:rPr lang="en-US" sz="1500" i="1" dirty="0" smtClean="0">
                <a:solidFill>
                  <a:schemeClr val="accent2">
                    <a:lumMod val="75000"/>
                  </a:schemeClr>
                </a:solidFill>
              </a:rPr>
              <a:t> (Prayer is better than sleep).</a:t>
            </a:r>
          </a:p>
          <a:p>
            <a:pPr>
              <a:buClr>
                <a:schemeClr val="bg1"/>
              </a:buClr>
            </a:pPr>
            <a:r>
              <a:rPr lang="en-US" sz="1500" i="1" dirty="0" smtClean="0">
                <a:solidFill>
                  <a:schemeClr val="accent2">
                    <a:lumMod val="75000"/>
                  </a:schemeClr>
                </a:solidFill>
              </a:rPr>
              <a:t>These words are recited twice. </a:t>
            </a:r>
          </a:p>
          <a:p>
            <a:pPr>
              <a:buClr>
                <a:schemeClr val="bg1"/>
              </a:buClr>
            </a:pPr>
            <a:r>
              <a:rPr lang="en-US" sz="1500" i="1" u="sng" dirty="0" smtClean="0">
                <a:solidFill>
                  <a:schemeClr val="accent2">
                    <a:lumMod val="75000"/>
                  </a:schemeClr>
                </a:solidFill>
              </a:rPr>
              <a:t>What should we do when we hear </a:t>
            </a:r>
            <a:r>
              <a:rPr lang="en-US" sz="1500" i="1" u="sng" dirty="0" err="1" smtClean="0">
                <a:solidFill>
                  <a:schemeClr val="accent2">
                    <a:lumMod val="75000"/>
                  </a:schemeClr>
                </a:solidFill>
              </a:rPr>
              <a:t>Adhan</a:t>
            </a:r>
            <a:r>
              <a:rPr lang="en-US" sz="1500" i="1" u="sng" dirty="0" smtClean="0">
                <a:solidFill>
                  <a:schemeClr val="accent2">
                    <a:lumMod val="75000"/>
                  </a:schemeClr>
                </a:solidFill>
              </a:rPr>
              <a:t>? </a:t>
            </a:r>
            <a:endParaRPr lang="en-US" sz="1500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Clr>
                <a:schemeClr val="bg1"/>
              </a:buClr>
            </a:pPr>
            <a:r>
              <a:rPr lang="en-US" sz="1500" i="1" dirty="0" smtClean="0">
                <a:solidFill>
                  <a:schemeClr val="accent2">
                    <a:lumMod val="75000"/>
                  </a:schemeClr>
                </a:solidFill>
              </a:rPr>
              <a:t>It is recommended that we should repeat the wordings of </a:t>
            </a:r>
            <a:r>
              <a:rPr lang="en-US" sz="1500" i="1" dirty="0" err="1" smtClean="0">
                <a:solidFill>
                  <a:schemeClr val="accent2">
                    <a:lumMod val="75000"/>
                  </a:schemeClr>
                </a:solidFill>
              </a:rPr>
              <a:t>Adhan</a:t>
            </a:r>
            <a:r>
              <a:rPr lang="en-US" sz="1500" i="1" dirty="0" smtClean="0">
                <a:solidFill>
                  <a:schemeClr val="accent2">
                    <a:lumMod val="75000"/>
                  </a:schemeClr>
                </a:solidFill>
              </a:rPr>
              <a:t> when we hear it and when the </a:t>
            </a:r>
            <a:r>
              <a:rPr lang="en-US" sz="1500" i="1" dirty="0" err="1" smtClean="0">
                <a:solidFill>
                  <a:schemeClr val="accent2">
                    <a:lumMod val="75000"/>
                  </a:schemeClr>
                </a:solidFill>
              </a:rPr>
              <a:t>Muadhin</a:t>
            </a:r>
            <a:r>
              <a:rPr lang="en-US" sz="1500" i="1" dirty="0" smtClean="0">
                <a:solidFill>
                  <a:schemeClr val="accent2">
                    <a:lumMod val="75000"/>
                  </a:schemeClr>
                </a:solidFill>
              </a:rPr>
              <a:t> says “</a:t>
            </a:r>
            <a:r>
              <a:rPr lang="en-US" sz="1500" b="1" i="1" dirty="0" err="1" smtClean="0">
                <a:solidFill>
                  <a:schemeClr val="accent2">
                    <a:lumMod val="75000"/>
                  </a:schemeClr>
                </a:solidFill>
              </a:rPr>
              <a:t>Hayaa</a:t>
            </a:r>
            <a:r>
              <a:rPr lang="en-US" sz="1500" b="1" i="1" dirty="0" smtClean="0">
                <a:solidFill>
                  <a:schemeClr val="accent2">
                    <a:lumMod val="75000"/>
                  </a:schemeClr>
                </a:solidFill>
              </a:rPr>
              <a:t> alas </a:t>
            </a:r>
            <a:r>
              <a:rPr lang="en-US" sz="1500" b="1" i="1" dirty="0" err="1" smtClean="0">
                <a:solidFill>
                  <a:schemeClr val="accent2">
                    <a:lumMod val="75000"/>
                  </a:schemeClr>
                </a:solidFill>
              </a:rPr>
              <a:t>Salat</a:t>
            </a:r>
            <a:r>
              <a:rPr lang="en-US" sz="1500" b="1" i="1" dirty="0" smtClean="0">
                <a:solidFill>
                  <a:schemeClr val="accent2">
                    <a:lumMod val="75000"/>
                  </a:schemeClr>
                </a:solidFill>
              </a:rPr>
              <a:t> and </a:t>
            </a:r>
            <a:r>
              <a:rPr lang="en-US" sz="1500" b="1" i="1" dirty="0" err="1" smtClean="0">
                <a:solidFill>
                  <a:schemeClr val="accent2">
                    <a:lumMod val="75000"/>
                  </a:schemeClr>
                </a:solidFill>
              </a:rPr>
              <a:t>haya</a:t>
            </a:r>
            <a:r>
              <a:rPr lang="en-US" sz="15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500" b="1" i="1" dirty="0" err="1" smtClean="0">
                <a:solidFill>
                  <a:schemeClr val="accent2">
                    <a:lumMod val="75000"/>
                  </a:schemeClr>
                </a:solidFill>
              </a:rPr>
              <a:t>alal</a:t>
            </a:r>
            <a:r>
              <a:rPr lang="en-US" sz="15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500" b="1" i="1" dirty="0" err="1" smtClean="0">
                <a:solidFill>
                  <a:schemeClr val="accent2">
                    <a:lumMod val="75000"/>
                  </a:schemeClr>
                </a:solidFill>
              </a:rPr>
              <a:t>falaah</a:t>
            </a:r>
            <a:r>
              <a:rPr lang="en-US" sz="1500" b="1" i="1" dirty="0" smtClean="0">
                <a:solidFill>
                  <a:schemeClr val="accent2">
                    <a:lumMod val="75000"/>
                  </a:schemeClr>
                </a:solidFill>
              </a:rPr>
              <a:t>”</a:t>
            </a:r>
            <a:r>
              <a:rPr lang="en-US" sz="1500" i="1" dirty="0" smtClean="0">
                <a:solidFill>
                  <a:schemeClr val="accent2">
                    <a:lumMod val="75000"/>
                  </a:schemeClr>
                </a:solidFill>
              </a:rPr>
              <a:t>, we should say, </a:t>
            </a:r>
            <a:r>
              <a:rPr lang="en-US" sz="1500" b="1" i="1" dirty="0" smtClean="0">
                <a:solidFill>
                  <a:schemeClr val="accent2">
                    <a:lumMod val="75000"/>
                  </a:schemeClr>
                </a:solidFill>
              </a:rPr>
              <a:t>LA HAWL WALA QUWATA ILLAH BILLAH.</a:t>
            </a:r>
            <a:endParaRPr lang="en-US" sz="1500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Clr>
                <a:schemeClr val="bg1"/>
              </a:buClr>
            </a:pPr>
            <a:r>
              <a:rPr lang="en-US" sz="1500" i="1" u="sng" dirty="0" smtClean="0">
                <a:solidFill>
                  <a:schemeClr val="accent2">
                    <a:lumMod val="75000"/>
                  </a:schemeClr>
                </a:solidFill>
              </a:rPr>
              <a:t>What is the meaning of LA HAWL WALA QUWATA ILLAH BILLAH?</a:t>
            </a:r>
            <a:endParaRPr lang="en-US" sz="1500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Clr>
                <a:schemeClr val="bg1"/>
              </a:buClr>
            </a:pPr>
            <a:r>
              <a:rPr lang="en-US" sz="1500" i="1" dirty="0" smtClean="0">
                <a:solidFill>
                  <a:schemeClr val="accent2">
                    <a:lumMod val="75000"/>
                  </a:schemeClr>
                </a:solidFill>
              </a:rPr>
              <a:t>It means “There is no power and strength except Allah”.</a:t>
            </a:r>
          </a:p>
          <a:p>
            <a:pPr>
              <a:buClr>
                <a:schemeClr val="bg1"/>
              </a:buClr>
            </a:pPr>
            <a:r>
              <a:rPr lang="en-US" sz="1500" i="1" u="sng" dirty="0" smtClean="0">
                <a:solidFill>
                  <a:schemeClr val="accent2">
                    <a:lumMod val="75000"/>
                  </a:schemeClr>
                </a:solidFill>
              </a:rPr>
              <a:t>What is the </a:t>
            </a:r>
            <a:r>
              <a:rPr lang="en-US" sz="1500" i="1" u="sng" dirty="0" err="1" smtClean="0">
                <a:solidFill>
                  <a:schemeClr val="accent2">
                    <a:lumMod val="75000"/>
                  </a:schemeClr>
                </a:solidFill>
              </a:rPr>
              <a:t>du’a</a:t>
            </a:r>
            <a:r>
              <a:rPr lang="en-US" sz="1500" i="1" u="sng" dirty="0" smtClean="0">
                <a:solidFill>
                  <a:schemeClr val="accent2">
                    <a:lumMod val="75000"/>
                  </a:schemeClr>
                </a:solidFill>
              </a:rPr>
              <a:t> that is recited after </a:t>
            </a:r>
            <a:r>
              <a:rPr lang="en-US" sz="1500" i="1" u="sng" dirty="0" err="1" smtClean="0">
                <a:solidFill>
                  <a:schemeClr val="accent2">
                    <a:lumMod val="75000"/>
                  </a:schemeClr>
                </a:solidFill>
              </a:rPr>
              <a:t>Adhan</a:t>
            </a:r>
            <a:r>
              <a:rPr lang="en-US" sz="1500" i="1" u="sng" dirty="0" smtClean="0">
                <a:solidFill>
                  <a:schemeClr val="accent2">
                    <a:lumMod val="75000"/>
                  </a:schemeClr>
                </a:solidFill>
              </a:rPr>
              <a:t>? </a:t>
            </a:r>
            <a:endParaRPr lang="en-US" sz="1500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Clr>
                <a:schemeClr val="bg1"/>
              </a:buClr>
            </a:pPr>
            <a:r>
              <a:rPr lang="en-US" sz="1500" i="1" dirty="0" smtClean="0">
                <a:solidFill>
                  <a:schemeClr val="accent2">
                    <a:lumMod val="75000"/>
                  </a:schemeClr>
                </a:solidFill>
              </a:rPr>
              <a:t>After hearing the </a:t>
            </a:r>
            <a:r>
              <a:rPr lang="en-US" sz="1500" i="1" dirty="0" err="1" smtClean="0">
                <a:solidFill>
                  <a:schemeClr val="accent2">
                    <a:lumMod val="75000"/>
                  </a:schemeClr>
                </a:solidFill>
              </a:rPr>
              <a:t>adhan</a:t>
            </a:r>
            <a:r>
              <a:rPr lang="en-US" sz="1500" i="1" dirty="0" smtClean="0">
                <a:solidFill>
                  <a:schemeClr val="accent2">
                    <a:lumMod val="75000"/>
                  </a:schemeClr>
                </a:solidFill>
              </a:rPr>
              <a:t> (prayer call), we say; </a:t>
            </a:r>
          </a:p>
          <a:p>
            <a:pPr>
              <a:buClr>
                <a:schemeClr val="bg1"/>
              </a:buClr>
            </a:pPr>
            <a:r>
              <a:rPr lang="en-US" sz="1500" b="1" i="1" dirty="0" smtClean="0">
                <a:solidFill>
                  <a:schemeClr val="accent2">
                    <a:lumMod val="75000"/>
                  </a:schemeClr>
                </a:solidFill>
              </a:rPr>
              <a:t>"</a:t>
            </a:r>
            <a:r>
              <a:rPr lang="en-US" sz="1500" b="1" i="1" dirty="0" err="1" smtClean="0">
                <a:solidFill>
                  <a:schemeClr val="accent2">
                    <a:lumMod val="75000"/>
                  </a:schemeClr>
                </a:solidFill>
              </a:rPr>
              <a:t>Allahumma</a:t>
            </a:r>
            <a:r>
              <a:rPr lang="en-US" sz="15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500" b="1" i="1" dirty="0" err="1" smtClean="0">
                <a:solidFill>
                  <a:schemeClr val="accent2">
                    <a:lumMod val="75000"/>
                  </a:schemeClr>
                </a:solidFill>
              </a:rPr>
              <a:t>Rabba</a:t>
            </a:r>
            <a:r>
              <a:rPr lang="en-US" sz="15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500" b="1" i="1" dirty="0" err="1" smtClean="0">
                <a:solidFill>
                  <a:schemeClr val="accent2">
                    <a:lumMod val="75000"/>
                  </a:schemeClr>
                </a:solidFill>
              </a:rPr>
              <a:t>hathihid-Daawatit</a:t>
            </a:r>
            <a:r>
              <a:rPr lang="en-US" sz="15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500" b="1" i="1" dirty="0" err="1" smtClean="0">
                <a:solidFill>
                  <a:schemeClr val="accent2">
                    <a:lumMod val="75000"/>
                  </a:schemeClr>
                </a:solidFill>
              </a:rPr>
              <a:t>tammah</a:t>
            </a:r>
            <a:r>
              <a:rPr lang="en-US" sz="1500" b="1" i="1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en-US" sz="1500" b="1" i="1" dirty="0" err="1" smtClean="0">
                <a:solidFill>
                  <a:schemeClr val="accent2">
                    <a:lumMod val="75000"/>
                  </a:schemeClr>
                </a:solidFill>
              </a:rPr>
              <a:t>wassalatil</a:t>
            </a:r>
            <a:r>
              <a:rPr lang="en-US" sz="15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500" b="1" i="1" dirty="0" err="1" smtClean="0">
                <a:solidFill>
                  <a:schemeClr val="accent2">
                    <a:lumMod val="75000"/>
                  </a:schemeClr>
                </a:solidFill>
              </a:rPr>
              <a:t>Qa</a:t>
            </a:r>
            <a:r>
              <a:rPr lang="en-US" sz="15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500" b="1" i="1" dirty="0" err="1" smtClean="0">
                <a:solidFill>
                  <a:schemeClr val="accent2">
                    <a:lumMod val="75000"/>
                  </a:schemeClr>
                </a:solidFill>
              </a:rPr>
              <a:t>imah</a:t>
            </a:r>
            <a:r>
              <a:rPr lang="en-US" sz="15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500" b="1" i="1" dirty="0" err="1" smtClean="0">
                <a:solidFill>
                  <a:schemeClr val="accent2">
                    <a:lumMod val="75000"/>
                  </a:schemeClr>
                </a:solidFill>
              </a:rPr>
              <a:t>ati</a:t>
            </a:r>
            <a:r>
              <a:rPr lang="en-US" sz="15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500" b="1" i="1" dirty="0" err="1" smtClean="0">
                <a:solidFill>
                  <a:schemeClr val="accent2">
                    <a:lumMod val="75000"/>
                  </a:schemeClr>
                </a:solidFill>
              </a:rPr>
              <a:t>Muhammadan</a:t>
            </a:r>
            <a:r>
              <a:rPr lang="en-US" sz="15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500" b="1" i="1" u="sng" dirty="0" smtClean="0">
                <a:solidFill>
                  <a:schemeClr val="accent2">
                    <a:lumMod val="75000"/>
                  </a:schemeClr>
                </a:solidFill>
              </a:rPr>
              <a:t>al </a:t>
            </a:r>
            <a:r>
              <a:rPr lang="en-US" sz="1500" b="1" i="1" u="sng" dirty="0" err="1" smtClean="0">
                <a:solidFill>
                  <a:schemeClr val="accent2">
                    <a:lumMod val="75000"/>
                  </a:schemeClr>
                </a:solidFill>
              </a:rPr>
              <a:t>waseelata</a:t>
            </a:r>
            <a:r>
              <a:rPr lang="en-US" sz="15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500" b="1" i="1" dirty="0" err="1" smtClean="0">
                <a:solidFill>
                  <a:schemeClr val="accent2">
                    <a:lumMod val="75000"/>
                  </a:schemeClr>
                </a:solidFill>
              </a:rPr>
              <a:t>wal</a:t>
            </a:r>
            <a:r>
              <a:rPr lang="en-US" sz="15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500" b="1" i="1" u="sng" dirty="0" err="1" smtClean="0">
                <a:solidFill>
                  <a:schemeClr val="accent2">
                    <a:lumMod val="75000"/>
                  </a:schemeClr>
                </a:solidFill>
              </a:rPr>
              <a:t>fadeelah</a:t>
            </a:r>
            <a:r>
              <a:rPr lang="en-US" sz="1500" b="1" i="1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en-US" sz="1500" b="1" i="1" dirty="0" err="1" smtClean="0">
                <a:solidFill>
                  <a:schemeClr val="accent2">
                    <a:lumMod val="75000"/>
                  </a:schemeClr>
                </a:solidFill>
              </a:rPr>
              <a:t>wa</a:t>
            </a:r>
            <a:r>
              <a:rPr lang="en-US" sz="15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500" b="1" i="1" dirty="0" err="1" smtClean="0">
                <a:solidFill>
                  <a:schemeClr val="accent2">
                    <a:lumMod val="75000"/>
                  </a:schemeClr>
                </a:solidFill>
              </a:rPr>
              <a:t>ib'ath-hu</a:t>
            </a:r>
            <a:r>
              <a:rPr lang="en-US" sz="15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500" b="1" i="1" dirty="0" err="1" smtClean="0">
                <a:solidFill>
                  <a:schemeClr val="accent2">
                    <a:lumMod val="75000"/>
                  </a:schemeClr>
                </a:solidFill>
              </a:rPr>
              <a:t>maqaman</a:t>
            </a:r>
            <a:r>
              <a:rPr lang="en-US" sz="15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500" b="1" i="1" dirty="0" err="1" smtClean="0">
                <a:solidFill>
                  <a:schemeClr val="accent2">
                    <a:lumMod val="75000"/>
                  </a:schemeClr>
                </a:solidFill>
              </a:rPr>
              <a:t>mahmoodan</a:t>
            </a:r>
            <a:r>
              <a:rPr lang="en-US" sz="15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500" b="1" i="1" dirty="0" err="1" smtClean="0">
                <a:solidFill>
                  <a:schemeClr val="accent2">
                    <a:lumMod val="75000"/>
                  </a:schemeClr>
                </a:solidFill>
              </a:rPr>
              <a:t>allathee</a:t>
            </a:r>
            <a:r>
              <a:rPr lang="en-US" sz="15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500" b="1" i="1" dirty="0" err="1" smtClean="0">
                <a:solidFill>
                  <a:schemeClr val="accent2">
                    <a:lumMod val="75000"/>
                  </a:schemeClr>
                </a:solidFill>
              </a:rPr>
              <a:t>wa'ad-tah</a:t>
            </a:r>
            <a:r>
              <a:rPr lang="en-US" sz="1500" b="1" i="1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en-US" sz="1500" b="1" i="1" dirty="0" err="1" smtClean="0">
                <a:solidFill>
                  <a:schemeClr val="accent2">
                    <a:lumMod val="75000"/>
                  </a:schemeClr>
                </a:solidFill>
              </a:rPr>
              <a:t>innaka</a:t>
            </a:r>
            <a:r>
              <a:rPr lang="en-US" sz="15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500" b="1" i="1" dirty="0" err="1" smtClean="0">
                <a:solidFill>
                  <a:schemeClr val="accent2">
                    <a:lumMod val="75000"/>
                  </a:schemeClr>
                </a:solidFill>
              </a:rPr>
              <a:t>laa</a:t>
            </a:r>
            <a:r>
              <a:rPr lang="en-US" sz="15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500" b="1" i="1" dirty="0" err="1" smtClean="0">
                <a:solidFill>
                  <a:schemeClr val="accent2">
                    <a:lumMod val="75000"/>
                  </a:schemeClr>
                </a:solidFill>
              </a:rPr>
              <a:t>tukhliful-me'aad</a:t>
            </a:r>
            <a:r>
              <a:rPr lang="en-US" sz="1500" b="1" i="1" dirty="0" smtClean="0">
                <a:solidFill>
                  <a:schemeClr val="accent2">
                    <a:lumMod val="75000"/>
                  </a:schemeClr>
                </a:solidFill>
              </a:rPr>
              <a:t>." </a:t>
            </a:r>
            <a:endParaRPr lang="en-US" sz="1500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Clr>
                <a:schemeClr val="bg1"/>
              </a:buClr>
            </a:pPr>
            <a:r>
              <a:rPr lang="en-US" sz="1500" i="1" dirty="0" smtClean="0">
                <a:solidFill>
                  <a:schemeClr val="accent2">
                    <a:lumMod val="75000"/>
                  </a:schemeClr>
                </a:solidFill>
              </a:rPr>
              <a:t>And it means: </a:t>
            </a:r>
          </a:p>
          <a:p>
            <a:pPr>
              <a:buClr>
                <a:schemeClr val="bg1"/>
              </a:buClr>
            </a:pPr>
            <a:r>
              <a:rPr lang="en-US" sz="1500" i="1" dirty="0" smtClean="0">
                <a:solidFill>
                  <a:schemeClr val="accent2">
                    <a:lumMod val="75000"/>
                  </a:schemeClr>
                </a:solidFill>
              </a:rPr>
              <a:t>On the authority of </a:t>
            </a:r>
            <a:r>
              <a:rPr lang="en-US" sz="1500" i="1" dirty="0" err="1" smtClean="0">
                <a:solidFill>
                  <a:schemeClr val="accent2">
                    <a:lumMod val="75000"/>
                  </a:schemeClr>
                </a:solidFill>
              </a:rPr>
              <a:t>Jabar</a:t>
            </a:r>
            <a:r>
              <a:rPr lang="en-US" sz="1500" i="1" dirty="0" smtClean="0">
                <a:solidFill>
                  <a:schemeClr val="accent2">
                    <a:lumMod val="75000"/>
                  </a:schemeClr>
                </a:solidFill>
              </a:rPr>
              <a:t> bin Abdullah, may Allah be pleased with him, the Messenger of Allah, may Allah's peace be upon him, said, "Whoever says,</a:t>
            </a:r>
            <a:br>
              <a:rPr lang="en-US" sz="15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500" i="1" dirty="0" smtClean="0">
                <a:solidFill>
                  <a:schemeClr val="accent2">
                    <a:lumMod val="75000"/>
                  </a:schemeClr>
                </a:solidFill>
              </a:rPr>
              <a:t>'O Allah, Owner of this perfect call and Owner of this prayer to be performed, bestow upon Muhammad al </a:t>
            </a:r>
            <a:r>
              <a:rPr lang="en-US" sz="1500" i="1" dirty="0" err="1" smtClean="0">
                <a:solidFill>
                  <a:schemeClr val="accent2">
                    <a:lumMod val="75000"/>
                  </a:schemeClr>
                </a:solidFill>
              </a:rPr>
              <a:t>waseelah</a:t>
            </a:r>
            <a:r>
              <a:rPr lang="en-US" sz="1500" i="1" dirty="0" smtClean="0">
                <a:solidFill>
                  <a:schemeClr val="accent2">
                    <a:lumMod val="75000"/>
                  </a:schemeClr>
                </a:solidFill>
              </a:rPr>
              <a:t> (a station in Paradise) and al </a:t>
            </a:r>
            <a:r>
              <a:rPr lang="en-US" sz="1500" i="1" dirty="0" err="1" smtClean="0">
                <a:solidFill>
                  <a:schemeClr val="accent2">
                    <a:lumMod val="75000"/>
                  </a:schemeClr>
                </a:solidFill>
              </a:rPr>
              <a:t>fadeelah</a:t>
            </a:r>
            <a:r>
              <a:rPr lang="en-US" sz="1500" i="1" dirty="0" smtClean="0">
                <a:solidFill>
                  <a:schemeClr val="accent2">
                    <a:lumMod val="75000"/>
                  </a:schemeClr>
                </a:solidFill>
              </a:rPr>
              <a:t> (a rank above the rest of creation) and send him upon a raised platform which you have promised him. Verily, You never fail in Your Promise',</a:t>
            </a:r>
            <a:br>
              <a:rPr lang="en-US" sz="15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500" i="1" dirty="0" smtClean="0">
                <a:solidFill>
                  <a:schemeClr val="accent2">
                    <a:lumMod val="75000"/>
                  </a:schemeClr>
                </a:solidFill>
              </a:rPr>
              <a:t>he will have </a:t>
            </a:r>
            <a:r>
              <a:rPr lang="en-US" sz="1500" i="1" dirty="0" err="1" smtClean="0">
                <a:solidFill>
                  <a:schemeClr val="accent2">
                    <a:lumMod val="75000"/>
                  </a:schemeClr>
                </a:solidFill>
              </a:rPr>
              <a:t>shafa'ati</a:t>
            </a:r>
            <a:r>
              <a:rPr lang="en-US" sz="1500" i="1" dirty="0" smtClean="0">
                <a:solidFill>
                  <a:schemeClr val="accent2">
                    <a:lumMod val="75000"/>
                  </a:schemeClr>
                </a:solidFill>
              </a:rPr>
              <a:t> on the Day of Judgment". </a:t>
            </a:r>
          </a:p>
          <a:p>
            <a:pPr>
              <a:buClr>
                <a:schemeClr val="bg1"/>
              </a:buClr>
            </a:pPr>
            <a:r>
              <a:rPr lang="en-US" sz="1500" i="1" dirty="0" smtClean="0">
                <a:solidFill>
                  <a:schemeClr val="accent2">
                    <a:lumMod val="75000"/>
                  </a:schemeClr>
                </a:solidFill>
              </a:rPr>
              <a:t> </a:t>
            </a:r>
          </a:p>
          <a:p>
            <a:pPr>
              <a:buClr>
                <a:schemeClr val="bg1"/>
              </a:buClr>
            </a:pP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193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Toshiba</dc:creator>
  <cp:lastModifiedBy>Toshiba</cp:lastModifiedBy>
  <cp:revision>6</cp:revision>
  <dcterms:created xsi:type="dcterms:W3CDTF">2013-12-20T21:09:20Z</dcterms:created>
  <dcterms:modified xsi:type="dcterms:W3CDTF">2013-12-22T18:55:11Z</dcterms:modified>
</cp:coreProperties>
</file>