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7" r:id="rId3"/>
    <p:sldId id="261" r:id="rId4"/>
    <p:sldId id="268" r:id="rId5"/>
    <p:sldId id="265" r:id="rId6"/>
    <p:sldId id="259" r:id="rId7"/>
    <p:sldId id="258" r:id="rId8"/>
    <p:sldId id="266" r:id="rId9"/>
    <p:sldId id="260" r:id="rId10"/>
    <p:sldId id="269" r:id="rId11"/>
    <p:sldId id="257" r:id="rId12"/>
    <p:sldId id="264" r:id="rId13"/>
    <p:sldId id="26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4" d="100"/>
          <a:sy n="54" d="100"/>
        </p:scale>
        <p:origin x="-46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107D9C-35E2-4FE9-B000-E1D78EEB53A5}" type="doc">
      <dgm:prSet loTypeId="urn:microsoft.com/office/officeart/2005/8/layout/radial4" loCatId="relationship" qsTypeId="urn:microsoft.com/office/officeart/2005/8/quickstyle/simple3" qsCatId="simple" csTypeId="urn:microsoft.com/office/officeart/2005/8/colors/colorful4" csCatId="colorful" phldr="1"/>
      <dgm:spPr/>
      <dgm:t>
        <a:bodyPr/>
        <a:lstStyle/>
        <a:p>
          <a:endParaRPr lang="en-US"/>
        </a:p>
      </dgm:t>
    </dgm:pt>
    <dgm:pt modelId="{8BB67C26-E253-48D8-BEB4-70070F3FD78E}">
      <dgm:prSet phldrT="[Text]"/>
      <dgm:spPr/>
      <dgm:t>
        <a:bodyPr/>
        <a:lstStyle/>
        <a:p>
          <a:r>
            <a:rPr lang="en-US" b="1" dirty="0" smtClean="0">
              <a:solidFill>
                <a:srgbClr val="0070C0"/>
              </a:solidFill>
            </a:rPr>
            <a:t>His teachers were amazed because he was…</a:t>
          </a:r>
        </a:p>
      </dgm:t>
    </dgm:pt>
    <dgm:pt modelId="{D168BB57-C21F-443B-A28A-D1D9037649C9}" type="parTrans" cxnId="{8F5BD183-C7B5-4AB3-8B34-4B12692BB077}">
      <dgm:prSet/>
      <dgm:spPr/>
      <dgm:t>
        <a:bodyPr/>
        <a:lstStyle/>
        <a:p>
          <a:endParaRPr lang="en-US"/>
        </a:p>
      </dgm:t>
    </dgm:pt>
    <dgm:pt modelId="{58FCED6B-EF04-4E6B-9CE5-CAD2E4A455FC}" type="sibTrans" cxnId="{8F5BD183-C7B5-4AB3-8B34-4B12692BB077}">
      <dgm:prSet/>
      <dgm:spPr/>
      <dgm:t>
        <a:bodyPr/>
        <a:lstStyle/>
        <a:p>
          <a:endParaRPr lang="en-US"/>
        </a:p>
      </dgm:t>
    </dgm:pt>
    <dgm:pt modelId="{5013E4FC-706C-4632-AE17-1AB052E36A8D}">
      <dgm:prSet phldrT="[Text]" custT="1"/>
      <dgm:spPr/>
      <dgm:t>
        <a:bodyPr/>
        <a:lstStyle/>
        <a:p>
          <a:r>
            <a:rPr lang="en-US" sz="3200" dirty="0" smtClean="0"/>
            <a:t>-----</a:t>
          </a:r>
          <a:endParaRPr lang="en-US" sz="3200" dirty="0"/>
        </a:p>
      </dgm:t>
    </dgm:pt>
    <dgm:pt modelId="{A7764D0B-5EE4-49A9-B17A-4DA8D0061CA2}" type="parTrans" cxnId="{64559134-0255-4DCE-B2D6-13E40C967215}">
      <dgm:prSet/>
      <dgm:spPr>
        <a:solidFill>
          <a:schemeClr val="accent6">
            <a:lumMod val="75000"/>
          </a:schemeClr>
        </a:solidFill>
      </dgm:spPr>
      <dgm:t>
        <a:bodyPr/>
        <a:lstStyle/>
        <a:p>
          <a:endParaRPr lang="en-US"/>
        </a:p>
      </dgm:t>
    </dgm:pt>
    <dgm:pt modelId="{AE6705B3-4C09-49E3-9F62-877DCD51293C}" type="sibTrans" cxnId="{64559134-0255-4DCE-B2D6-13E40C967215}">
      <dgm:prSet/>
      <dgm:spPr/>
      <dgm:t>
        <a:bodyPr/>
        <a:lstStyle/>
        <a:p>
          <a:endParaRPr lang="en-US"/>
        </a:p>
      </dgm:t>
    </dgm:pt>
    <dgm:pt modelId="{BA0133D2-23B3-4672-8E42-1E8832BAA757}">
      <dgm:prSet phldrT="[Text]" custT="1"/>
      <dgm:spPr/>
      <dgm:t>
        <a:bodyPr/>
        <a:lstStyle/>
        <a:p>
          <a:r>
            <a:rPr lang="en-US" sz="3200" dirty="0" smtClean="0"/>
            <a:t> ------</a:t>
          </a:r>
          <a:endParaRPr lang="en-US" sz="3200" dirty="0"/>
        </a:p>
      </dgm:t>
    </dgm:pt>
    <dgm:pt modelId="{F56480BC-150D-442C-B08F-A538364C974D}" type="parTrans" cxnId="{4305546E-AA49-4004-8F6D-1FB884BE6EC2}">
      <dgm:prSet/>
      <dgm:spPr>
        <a:solidFill>
          <a:schemeClr val="accent6">
            <a:lumMod val="75000"/>
          </a:schemeClr>
        </a:solidFill>
      </dgm:spPr>
      <dgm:t>
        <a:bodyPr/>
        <a:lstStyle/>
        <a:p>
          <a:endParaRPr lang="en-US"/>
        </a:p>
      </dgm:t>
    </dgm:pt>
    <dgm:pt modelId="{641F04C5-F0F0-44C6-962C-0BDF9F78119A}" type="sibTrans" cxnId="{4305546E-AA49-4004-8F6D-1FB884BE6EC2}">
      <dgm:prSet/>
      <dgm:spPr/>
      <dgm:t>
        <a:bodyPr/>
        <a:lstStyle/>
        <a:p>
          <a:endParaRPr lang="en-US"/>
        </a:p>
      </dgm:t>
    </dgm:pt>
    <dgm:pt modelId="{7AE4C83A-D296-43A0-A588-8170164AD652}">
      <dgm:prSet phldrT="[Text]" custT="1"/>
      <dgm:spPr/>
      <dgm:t>
        <a:bodyPr/>
        <a:lstStyle/>
        <a:p>
          <a:r>
            <a:rPr lang="en-US" sz="3200" dirty="0" smtClean="0"/>
            <a:t>------</a:t>
          </a:r>
          <a:endParaRPr lang="en-US" sz="3200" dirty="0"/>
        </a:p>
      </dgm:t>
    </dgm:pt>
    <dgm:pt modelId="{1FA3CF96-5731-48FB-A0DE-AF4B6BAEFC18}" type="parTrans" cxnId="{A45A649C-03E5-49E5-BDFE-54CD24750BA4}">
      <dgm:prSet/>
      <dgm:spPr>
        <a:solidFill>
          <a:schemeClr val="accent6">
            <a:lumMod val="75000"/>
          </a:schemeClr>
        </a:solidFill>
      </dgm:spPr>
      <dgm:t>
        <a:bodyPr/>
        <a:lstStyle/>
        <a:p>
          <a:endParaRPr lang="en-US"/>
        </a:p>
      </dgm:t>
    </dgm:pt>
    <dgm:pt modelId="{4B1BD512-F6A5-4107-8E40-A083270F39FD}" type="sibTrans" cxnId="{A45A649C-03E5-49E5-BDFE-54CD24750BA4}">
      <dgm:prSet/>
      <dgm:spPr/>
      <dgm:t>
        <a:bodyPr/>
        <a:lstStyle/>
        <a:p>
          <a:endParaRPr lang="en-US"/>
        </a:p>
      </dgm:t>
    </dgm:pt>
    <dgm:pt modelId="{10FF2A6D-1246-4C2B-A49F-20494C09521A}">
      <dgm:prSet custT="1"/>
      <dgm:spPr/>
      <dgm:t>
        <a:bodyPr/>
        <a:lstStyle/>
        <a:p>
          <a:r>
            <a:rPr lang="en-US" sz="3200" dirty="0" smtClean="0"/>
            <a:t>------</a:t>
          </a:r>
          <a:endParaRPr lang="en-US" sz="3200" dirty="0"/>
        </a:p>
      </dgm:t>
    </dgm:pt>
    <dgm:pt modelId="{201491BA-3485-4FD7-96D7-7E412BEC74B7}" type="parTrans" cxnId="{783AD1DA-D7B7-440F-BE99-2E77CBA4AB33}">
      <dgm:prSet/>
      <dgm:spPr>
        <a:solidFill>
          <a:schemeClr val="accent6">
            <a:lumMod val="75000"/>
          </a:schemeClr>
        </a:solidFill>
      </dgm:spPr>
      <dgm:t>
        <a:bodyPr/>
        <a:lstStyle/>
        <a:p>
          <a:endParaRPr lang="en-US"/>
        </a:p>
      </dgm:t>
    </dgm:pt>
    <dgm:pt modelId="{05F5CB32-1F44-4586-B022-E1C8C9DE331A}" type="sibTrans" cxnId="{783AD1DA-D7B7-440F-BE99-2E77CBA4AB33}">
      <dgm:prSet/>
      <dgm:spPr/>
      <dgm:t>
        <a:bodyPr/>
        <a:lstStyle/>
        <a:p>
          <a:endParaRPr lang="en-US"/>
        </a:p>
      </dgm:t>
    </dgm:pt>
    <dgm:pt modelId="{EFD367E9-09A1-49CC-AC12-8899778B0CD0}" type="pres">
      <dgm:prSet presAssocID="{69107D9C-35E2-4FE9-B000-E1D78EEB53A5}" presName="cycle" presStyleCnt="0">
        <dgm:presLayoutVars>
          <dgm:chMax val="1"/>
          <dgm:dir/>
          <dgm:animLvl val="ctr"/>
          <dgm:resizeHandles val="exact"/>
        </dgm:presLayoutVars>
      </dgm:prSet>
      <dgm:spPr/>
      <dgm:t>
        <a:bodyPr/>
        <a:lstStyle/>
        <a:p>
          <a:endParaRPr lang="en-US"/>
        </a:p>
      </dgm:t>
    </dgm:pt>
    <dgm:pt modelId="{A67C44DF-F2E1-47F2-AAFE-B62A638DF7D8}" type="pres">
      <dgm:prSet presAssocID="{8BB67C26-E253-48D8-BEB4-70070F3FD78E}" presName="centerShape" presStyleLbl="node0" presStyleIdx="0" presStyleCnt="1" custScaleX="157750" custScaleY="164078"/>
      <dgm:spPr>
        <a:prstGeom prst="irregularSeal1">
          <a:avLst/>
        </a:prstGeom>
      </dgm:spPr>
      <dgm:t>
        <a:bodyPr/>
        <a:lstStyle/>
        <a:p>
          <a:endParaRPr lang="en-US"/>
        </a:p>
      </dgm:t>
    </dgm:pt>
    <dgm:pt modelId="{B6933D5E-34D4-4724-B4ED-8727E3DC7089}" type="pres">
      <dgm:prSet presAssocID="{201491BA-3485-4FD7-96D7-7E412BEC74B7}" presName="parTrans" presStyleLbl="bgSibTrans2D1" presStyleIdx="0" presStyleCnt="4"/>
      <dgm:spPr/>
      <dgm:t>
        <a:bodyPr/>
        <a:lstStyle/>
        <a:p>
          <a:endParaRPr lang="en-US"/>
        </a:p>
      </dgm:t>
    </dgm:pt>
    <dgm:pt modelId="{EB77E54D-1EB2-43A0-8ECB-1260C7252FA6}" type="pres">
      <dgm:prSet presAssocID="{10FF2A6D-1246-4C2B-A49F-20494C09521A}" presName="node" presStyleLbl="node1" presStyleIdx="0" presStyleCnt="4">
        <dgm:presLayoutVars>
          <dgm:bulletEnabled val="1"/>
        </dgm:presLayoutVars>
      </dgm:prSet>
      <dgm:spPr>
        <a:prstGeom prst="flowChartMagneticTape">
          <a:avLst/>
        </a:prstGeom>
      </dgm:spPr>
      <dgm:t>
        <a:bodyPr/>
        <a:lstStyle/>
        <a:p>
          <a:endParaRPr lang="en-US"/>
        </a:p>
      </dgm:t>
    </dgm:pt>
    <dgm:pt modelId="{620BBC5A-60D4-40C7-8F90-EB89F8B23074}" type="pres">
      <dgm:prSet presAssocID="{A7764D0B-5EE4-49A9-B17A-4DA8D0061CA2}" presName="parTrans" presStyleLbl="bgSibTrans2D1" presStyleIdx="1" presStyleCnt="4"/>
      <dgm:spPr/>
      <dgm:t>
        <a:bodyPr/>
        <a:lstStyle/>
        <a:p>
          <a:endParaRPr lang="en-US"/>
        </a:p>
      </dgm:t>
    </dgm:pt>
    <dgm:pt modelId="{893942D8-AF45-4A03-8FCA-0D60F3E1046D}" type="pres">
      <dgm:prSet presAssocID="{5013E4FC-706C-4632-AE17-1AB052E36A8D}" presName="node" presStyleLbl="node1" presStyleIdx="1" presStyleCnt="4">
        <dgm:presLayoutVars>
          <dgm:bulletEnabled val="1"/>
        </dgm:presLayoutVars>
      </dgm:prSet>
      <dgm:spPr>
        <a:prstGeom prst="flowChartMagneticTape">
          <a:avLst/>
        </a:prstGeom>
      </dgm:spPr>
      <dgm:t>
        <a:bodyPr/>
        <a:lstStyle/>
        <a:p>
          <a:endParaRPr lang="en-US"/>
        </a:p>
      </dgm:t>
    </dgm:pt>
    <dgm:pt modelId="{E482409C-30A9-4225-9C27-3DFB8A6820DB}" type="pres">
      <dgm:prSet presAssocID="{F56480BC-150D-442C-B08F-A538364C974D}" presName="parTrans" presStyleLbl="bgSibTrans2D1" presStyleIdx="2" presStyleCnt="4"/>
      <dgm:spPr/>
      <dgm:t>
        <a:bodyPr/>
        <a:lstStyle/>
        <a:p>
          <a:endParaRPr lang="en-US"/>
        </a:p>
      </dgm:t>
    </dgm:pt>
    <dgm:pt modelId="{B31B97FC-4364-43A9-BCD8-979E40C8A48D}" type="pres">
      <dgm:prSet presAssocID="{BA0133D2-23B3-4672-8E42-1E8832BAA757}" presName="node" presStyleLbl="node1" presStyleIdx="2" presStyleCnt="4">
        <dgm:presLayoutVars>
          <dgm:bulletEnabled val="1"/>
        </dgm:presLayoutVars>
      </dgm:prSet>
      <dgm:spPr>
        <a:prstGeom prst="flowChartMagneticTape">
          <a:avLst/>
        </a:prstGeom>
      </dgm:spPr>
      <dgm:t>
        <a:bodyPr/>
        <a:lstStyle/>
        <a:p>
          <a:endParaRPr lang="en-US"/>
        </a:p>
      </dgm:t>
    </dgm:pt>
    <dgm:pt modelId="{98079A7E-F046-4ACC-A6B1-ACD04C6AE834}" type="pres">
      <dgm:prSet presAssocID="{1FA3CF96-5731-48FB-A0DE-AF4B6BAEFC18}" presName="parTrans" presStyleLbl="bgSibTrans2D1" presStyleIdx="3" presStyleCnt="4"/>
      <dgm:spPr/>
      <dgm:t>
        <a:bodyPr/>
        <a:lstStyle/>
        <a:p>
          <a:endParaRPr lang="en-US"/>
        </a:p>
      </dgm:t>
    </dgm:pt>
    <dgm:pt modelId="{2008509B-111E-4CFA-9004-F8F93A7D0F6E}" type="pres">
      <dgm:prSet presAssocID="{7AE4C83A-D296-43A0-A588-8170164AD652}" presName="node" presStyleLbl="node1" presStyleIdx="3" presStyleCnt="4">
        <dgm:presLayoutVars>
          <dgm:bulletEnabled val="1"/>
        </dgm:presLayoutVars>
      </dgm:prSet>
      <dgm:spPr>
        <a:prstGeom prst="flowChartMagneticTape">
          <a:avLst/>
        </a:prstGeom>
      </dgm:spPr>
      <dgm:t>
        <a:bodyPr/>
        <a:lstStyle/>
        <a:p>
          <a:endParaRPr lang="en-US"/>
        </a:p>
      </dgm:t>
    </dgm:pt>
  </dgm:ptLst>
  <dgm:cxnLst>
    <dgm:cxn modelId="{99755CE0-9927-4AB1-9697-4DAAA51FFBC8}" type="presOf" srcId="{8BB67C26-E253-48D8-BEB4-70070F3FD78E}" destId="{A67C44DF-F2E1-47F2-AAFE-B62A638DF7D8}" srcOrd="0" destOrd="0" presId="urn:microsoft.com/office/officeart/2005/8/layout/radial4"/>
    <dgm:cxn modelId="{69971786-9467-4BF0-B8FD-7A39770CB597}" type="presOf" srcId="{BA0133D2-23B3-4672-8E42-1E8832BAA757}" destId="{B31B97FC-4364-43A9-BCD8-979E40C8A48D}" srcOrd="0" destOrd="0" presId="urn:microsoft.com/office/officeart/2005/8/layout/radial4"/>
    <dgm:cxn modelId="{7DDA5BD5-F0B3-40C2-AFE9-E64E86844358}" type="presOf" srcId="{7AE4C83A-D296-43A0-A588-8170164AD652}" destId="{2008509B-111E-4CFA-9004-F8F93A7D0F6E}" srcOrd="0" destOrd="0" presId="urn:microsoft.com/office/officeart/2005/8/layout/radial4"/>
    <dgm:cxn modelId="{783AD1DA-D7B7-440F-BE99-2E77CBA4AB33}" srcId="{8BB67C26-E253-48D8-BEB4-70070F3FD78E}" destId="{10FF2A6D-1246-4C2B-A49F-20494C09521A}" srcOrd="0" destOrd="0" parTransId="{201491BA-3485-4FD7-96D7-7E412BEC74B7}" sibTransId="{05F5CB32-1F44-4586-B022-E1C8C9DE331A}"/>
    <dgm:cxn modelId="{4305546E-AA49-4004-8F6D-1FB884BE6EC2}" srcId="{8BB67C26-E253-48D8-BEB4-70070F3FD78E}" destId="{BA0133D2-23B3-4672-8E42-1E8832BAA757}" srcOrd="2" destOrd="0" parTransId="{F56480BC-150D-442C-B08F-A538364C974D}" sibTransId="{641F04C5-F0F0-44C6-962C-0BDF9F78119A}"/>
    <dgm:cxn modelId="{8F5BD183-C7B5-4AB3-8B34-4B12692BB077}" srcId="{69107D9C-35E2-4FE9-B000-E1D78EEB53A5}" destId="{8BB67C26-E253-48D8-BEB4-70070F3FD78E}" srcOrd="0" destOrd="0" parTransId="{D168BB57-C21F-443B-A28A-D1D9037649C9}" sibTransId="{58FCED6B-EF04-4E6B-9CE5-CAD2E4A455FC}"/>
    <dgm:cxn modelId="{C6077950-4846-4710-9081-C2FE4238CBA9}" type="presOf" srcId="{A7764D0B-5EE4-49A9-B17A-4DA8D0061CA2}" destId="{620BBC5A-60D4-40C7-8F90-EB89F8B23074}" srcOrd="0" destOrd="0" presId="urn:microsoft.com/office/officeart/2005/8/layout/radial4"/>
    <dgm:cxn modelId="{46687E1B-23F9-4760-A645-F81D48FC1594}" type="presOf" srcId="{69107D9C-35E2-4FE9-B000-E1D78EEB53A5}" destId="{EFD367E9-09A1-49CC-AC12-8899778B0CD0}" srcOrd="0" destOrd="0" presId="urn:microsoft.com/office/officeart/2005/8/layout/radial4"/>
    <dgm:cxn modelId="{A45A649C-03E5-49E5-BDFE-54CD24750BA4}" srcId="{8BB67C26-E253-48D8-BEB4-70070F3FD78E}" destId="{7AE4C83A-D296-43A0-A588-8170164AD652}" srcOrd="3" destOrd="0" parTransId="{1FA3CF96-5731-48FB-A0DE-AF4B6BAEFC18}" sibTransId="{4B1BD512-F6A5-4107-8E40-A083270F39FD}"/>
    <dgm:cxn modelId="{B0FB46F4-8CDB-4080-9285-E12ED67A5364}" type="presOf" srcId="{F56480BC-150D-442C-B08F-A538364C974D}" destId="{E482409C-30A9-4225-9C27-3DFB8A6820DB}" srcOrd="0" destOrd="0" presId="urn:microsoft.com/office/officeart/2005/8/layout/radial4"/>
    <dgm:cxn modelId="{0048B2D6-6C57-4662-A004-EA7E77626A6C}" type="presOf" srcId="{10FF2A6D-1246-4C2B-A49F-20494C09521A}" destId="{EB77E54D-1EB2-43A0-8ECB-1260C7252FA6}" srcOrd="0" destOrd="0" presId="urn:microsoft.com/office/officeart/2005/8/layout/radial4"/>
    <dgm:cxn modelId="{64559134-0255-4DCE-B2D6-13E40C967215}" srcId="{8BB67C26-E253-48D8-BEB4-70070F3FD78E}" destId="{5013E4FC-706C-4632-AE17-1AB052E36A8D}" srcOrd="1" destOrd="0" parTransId="{A7764D0B-5EE4-49A9-B17A-4DA8D0061CA2}" sibTransId="{AE6705B3-4C09-49E3-9F62-877DCD51293C}"/>
    <dgm:cxn modelId="{9385A35C-F9DF-4418-B45A-71DCD880E006}" type="presOf" srcId="{201491BA-3485-4FD7-96D7-7E412BEC74B7}" destId="{B6933D5E-34D4-4724-B4ED-8727E3DC7089}" srcOrd="0" destOrd="0" presId="urn:microsoft.com/office/officeart/2005/8/layout/radial4"/>
    <dgm:cxn modelId="{DEF14307-AEE1-405C-8EC6-F2DABD186CA0}" type="presOf" srcId="{5013E4FC-706C-4632-AE17-1AB052E36A8D}" destId="{893942D8-AF45-4A03-8FCA-0D60F3E1046D}" srcOrd="0" destOrd="0" presId="urn:microsoft.com/office/officeart/2005/8/layout/radial4"/>
    <dgm:cxn modelId="{190B3CF1-68DA-4FBF-8504-85C17415C4A3}" type="presOf" srcId="{1FA3CF96-5731-48FB-A0DE-AF4B6BAEFC18}" destId="{98079A7E-F046-4ACC-A6B1-ACD04C6AE834}" srcOrd="0" destOrd="0" presId="urn:microsoft.com/office/officeart/2005/8/layout/radial4"/>
    <dgm:cxn modelId="{C95AEAD0-F6ED-45FD-9231-0F5F31CEA3BE}" type="presParOf" srcId="{EFD367E9-09A1-49CC-AC12-8899778B0CD0}" destId="{A67C44DF-F2E1-47F2-AAFE-B62A638DF7D8}" srcOrd="0" destOrd="0" presId="urn:microsoft.com/office/officeart/2005/8/layout/radial4"/>
    <dgm:cxn modelId="{FCF40A21-8649-4FA2-9DA8-9B408F22235D}" type="presParOf" srcId="{EFD367E9-09A1-49CC-AC12-8899778B0CD0}" destId="{B6933D5E-34D4-4724-B4ED-8727E3DC7089}" srcOrd="1" destOrd="0" presId="urn:microsoft.com/office/officeart/2005/8/layout/radial4"/>
    <dgm:cxn modelId="{FC9670A8-42DD-4C15-BB82-A6611252BCFF}" type="presParOf" srcId="{EFD367E9-09A1-49CC-AC12-8899778B0CD0}" destId="{EB77E54D-1EB2-43A0-8ECB-1260C7252FA6}" srcOrd="2" destOrd="0" presId="urn:microsoft.com/office/officeart/2005/8/layout/radial4"/>
    <dgm:cxn modelId="{D8E3E787-4856-43B5-A4D9-9F229CD62752}" type="presParOf" srcId="{EFD367E9-09A1-49CC-AC12-8899778B0CD0}" destId="{620BBC5A-60D4-40C7-8F90-EB89F8B23074}" srcOrd="3" destOrd="0" presId="urn:microsoft.com/office/officeart/2005/8/layout/radial4"/>
    <dgm:cxn modelId="{598CB0CB-685E-472E-87FF-C96C0CA55E75}" type="presParOf" srcId="{EFD367E9-09A1-49CC-AC12-8899778B0CD0}" destId="{893942D8-AF45-4A03-8FCA-0D60F3E1046D}" srcOrd="4" destOrd="0" presId="urn:microsoft.com/office/officeart/2005/8/layout/radial4"/>
    <dgm:cxn modelId="{9BC55EB0-555A-49A1-AD27-6AEEC69CB98D}" type="presParOf" srcId="{EFD367E9-09A1-49CC-AC12-8899778B0CD0}" destId="{E482409C-30A9-4225-9C27-3DFB8A6820DB}" srcOrd="5" destOrd="0" presId="urn:microsoft.com/office/officeart/2005/8/layout/radial4"/>
    <dgm:cxn modelId="{DF899DBB-01AD-48F8-93A1-492C4C3C8FFB}" type="presParOf" srcId="{EFD367E9-09A1-49CC-AC12-8899778B0CD0}" destId="{B31B97FC-4364-43A9-BCD8-979E40C8A48D}" srcOrd="6" destOrd="0" presId="urn:microsoft.com/office/officeart/2005/8/layout/radial4"/>
    <dgm:cxn modelId="{5BE448E6-E36B-46D8-8D15-428209E5E72B}" type="presParOf" srcId="{EFD367E9-09A1-49CC-AC12-8899778B0CD0}" destId="{98079A7E-F046-4ACC-A6B1-ACD04C6AE834}" srcOrd="7" destOrd="0" presId="urn:microsoft.com/office/officeart/2005/8/layout/radial4"/>
    <dgm:cxn modelId="{7B44EB33-A645-4AF2-A570-E219FEAF6D5F}" type="presParOf" srcId="{EFD367E9-09A1-49CC-AC12-8899778B0CD0}" destId="{2008509B-111E-4CFA-9004-F8F93A7D0F6E}" srcOrd="8" destOrd="0" presId="urn:microsoft.com/office/officeart/2005/8/layout/radial4"/>
  </dgm:cxnLst>
  <dgm:bg/>
  <dgm:whole/>
</dgm:dataModel>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80EF19-CA5A-4905-8776-5758EDE80423}" type="datetimeFigureOut">
              <a:rPr lang="en-US" smtClean="0"/>
              <a:t>12/16/2014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98F001-15F1-4D37-B8B4-240687F12CA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0"/>
            <a:ext cx="7772400" cy="1470025"/>
          </a:xfrm>
        </p:spPr>
        <p:txBody>
          <a:bodyPr>
            <a:noAutofit/>
          </a:bodyPr>
          <a:lstStyle/>
          <a:p>
            <a:r>
              <a:rPr lang="en-US" sz="3600" dirty="0" smtClean="0"/>
              <a:t/>
            </a:r>
            <a:br>
              <a:rPr lang="en-US" sz="3600" dirty="0" smtClean="0"/>
            </a:br>
            <a:r>
              <a:rPr lang="en-US" sz="3600" dirty="0" smtClean="0"/>
              <a:t> </a:t>
            </a:r>
            <a:br>
              <a:rPr lang="en-US" sz="3600" dirty="0" smtClean="0"/>
            </a:br>
            <a:r>
              <a:rPr lang="en-US" sz="3600" dirty="0" smtClean="0"/>
              <a:t/>
            </a:r>
            <a:br>
              <a:rPr lang="en-US" sz="3600" dirty="0" smtClean="0"/>
            </a:br>
            <a:endParaRPr lang="en-US" sz="3600" dirty="0"/>
          </a:p>
        </p:txBody>
      </p:sp>
      <p:sp>
        <p:nvSpPr>
          <p:cNvPr id="5" name="Vertical Scroll 4"/>
          <p:cNvSpPr/>
          <p:nvPr/>
        </p:nvSpPr>
        <p:spPr>
          <a:xfrm>
            <a:off x="762000" y="1295400"/>
            <a:ext cx="7772400" cy="4176236"/>
          </a:xfrm>
          <a:prstGeom prst="verticalScroll">
            <a:avLst/>
          </a:prstGeom>
          <a:blipFill>
            <a:blip r:embed="rId2"/>
            <a:tile tx="0" ty="0" sx="100000" sy="100000" flip="none" algn="tl"/>
          </a:blipFill>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Imam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Muhyi</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al-Din </a:t>
            </a:r>
          </a:p>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Abu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Zakariya</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Yahya</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bin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Sharaf</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al-</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Nawawi</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Footer Placeholder 3"/>
          <p:cNvSpPr>
            <a:spLocks noGrp="1"/>
          </p:cNvSpPr>
          <p:nvPr>
            <p:ph type="ftr" sz="quarter" idx="11"/>
          </p:nvPr>
        </p:nvSpPr>
        <p:spPr>
          <a:xfrm>
            <a:off x="6019800" y="6248400"/>
            <a:ext cx="2895600" cy="365125"/>
          </a:xfrm>
        </p:spPr>
        <p:style>
          <a:lnRef idx="2">
            <a:schemeClr val="dk1"/>
          </a:lnRef>
          <a:fillRef idx="1">
            <a:schemeClr val="lt1"/>
          </a:fillRef>
          <a:effectRef idx="0">
            <a:schemeClr val="dk1"/>
          </a:effectRef>
          <a:fontRef idx="minor">
            <a:schemeClr val="dk1"/>
          </a:fontRef>
        </p:style>
        <p:txBody>
          <a:bodyPr/>
          <a:lstStyle/>
          <a:p>
            <a:r>
              <a:rPr lang="en-US" b="1" dirty="0" smtClean="0"/>
              <a:t>Happy Land for Islamic Teachings </a:t>
            </a:r>
          </a:p>
          <a:p>
            <a:r>
              <a:rPr lang="en-US" b="1" dirty="0" smtClean="0"/>
              <a:t>(ref: Hadith.com)</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0"/>
            <a:ext cx="7772400" cy="1470025"/>
          </a:xfrm>
        </p:spPr>
        <p:txBody>
          <a:bodyPr>
            <a:noAutofit/>
          </a:bodyPr>
          <a:lstStyle/>
          <a:p>
            <a:r>
              <a:rPr lang="en-US" sz="3600" dirty="0" smtClean="0"/>
              <a:t/>
            </a:r>
            <a:br>
              <a:rPr lang="en-US" sz="3600" dirty="0" smtClean="0"/>
            </a:br>
            <a:r>
              <a:rPr lang="en-US" sz="3600" dirty="0" smtClean="0"/>
              <a:t> </a:t>
            </a:r>
            <a:br>
              <a:rPr lang="en-US" sz="3600" dirty="0" smtClean="0"/>
            </a:br>
            <a:r>
              <a:rPr lang="en-US" sz="3600" dirty="0" smtClean="0"/>
              <a:t>- for short Imam </a:t>
            </a:r>
            <a:r>
              <a:rPr lang="en-US" sz="3600" dirty="0" err="1" smtClean="0"/>
              <a:t>Nawawi</a:t>
            </a:r>
            <a:r>
              <a:rPr lang="en-US" sz="3600" dirty="0" smtClean="0"/>
              <a:t>, </a:t>
            </a:r>
            <a:br>
              <a:rPr lang="en-US" sz="3600" dirty="0" smtClean="0"/>
            </a:br>
            <a:r>
              <a:rPr lang="en-US" sz="3600" dirty="0" smtClean="0"/>
              <a:t>was born in the village of </a:t>
            </a:r>
            <a:r>
              <a:rPr lang="en-US" sz="3600" dirty="0" err="1" smtClean="0"/>
              <a:t>Nawa</a:t>
            </a:r>
            <a:r>
              <a:rPr lang="en-US" sz="3600" dirty="0" smtClean="0"/>
              <a:t> </a:t>
            </a:r>
            <a:br>
              <a:rPr lang="en-US" sz="3600" dirty="0" smtClean="0"/>
            </a:br>
            <a:r>
              <a:rPr lang="en-US" sz="3600" dirty="0" smtClean="0"/>
              <a:t>in the vicinity of Damascus </a:t>
            </a:r>
            <a:br>
              <a:rPr lang="en-US" sz="3600" dirty="0" smtClean="0"/>
            </a:br>
            <a:r>
              <a:rPr lang="en-US" sz="3600" dirty="0" smtClean="0"/>
              <a:t>in 631 A.H. (1233 A.D.). </a:t>
            </a:r>
            <a:br>
              <a:rPr lang="en-US" sz="3600" dirty="0" smtClean="0"/>
            </a:br>
            <a:r>
              <a:rPr lang="en-US" sz="3600" dirty="0" smtClean="0"/>
              <a:t/>
            </a:r>
            <a:br>
              <a:rPr lang="en-US" sz="3600" dirty="0" smtClean="0"/>
            </a:br>
            <a:r>
              <a:rPr lang="en-US" sz="3600" dirty="0" smtClean="0"/>
              <a:t/>
            </a:r>
            <a:br>
              <a:rPr lang="en-US" sz="3600" dirty="0" smtClean="0"/>
            </a:br>
            <a:endParaRPr lang="en-US" sz="3600" dirty="0"/>
          </a:p>
        </p:txBody>
      </p:sp>
      <p:sp>
        <p:nvSpPr>
          <p:cNvPr id="3" name="Rectangle 2"/>
          <p:cNvSpPr/>
          <p:nvPr/>
        </p:nvSpPr>
        <p:spPr>
          <a:xfrm>
            <a:off x="685800" y="762000"/>
            <a:ext cx="7770525" cy="1200329"/>
          </a:xfrm>
          <a:prstGeom prst="rect">
            <a:avLst/>
          </a:prstGeom>
        </p:spPr>
        <p:style>
          <a:lnRef idx="1">
            <a:schemeClr val="accent3"/>
          </a:lnRef>
          <a:fillRef idx="2">
            <a:schemeClr val="accent3"/>
          </a:fillRef>
          <a:effectRef idx="1">
            <a:schemeClr val="accent3"/>
          </a:effectRef>
          <a:fontRef idx="minor">
            <a:schemeClr val="dk1"/>
          </a:fontRef>
        </p:style>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dirty="0" smtClean="0">
                <a:solidFill>
                  <a:schemeClr val="accent2">
                    <a:lumMod val="75000"/>
                  </a:schemeClr>
                </a:solidFill>
              </a:rPr>
              <a:t>Imam </a:t>
            </a:r>
            <a:r>
              <a:rPr lang="en-US" sz="3600" b="1" dirty="0" err="1" smtClean="0">
                <a:solidFill>
                  <a:schemeClr val="accent2">
                    <a:lumMod val="75000"/>
                  </a:schemeClr>
                </a:solidFill>
              </a:rPr>
              <a:t>Muhyi</a:t>
            </a:r>
            <a:r>
              <a:rPr lang="en-US" sz="3600" b="1" dirty="0" smtClean="0">
                <a:solidFill>
                  <a:schemeClr val="accent2">
                    <a:lumMod val="75000"/>
                  </a:schemeClr>
                </a:solidFill>
              </a:rPr>
              <a:t> al-Din Abu </a:t>
            </a:r>
            <a:r>
              <a:rPr lang="en-US" sz="3600" b="1" dirty="0" err="1" smtClean="0">
                <a:solidFill>
                  <a:schemeClr val="accent2">
                    <a:lumMod val="75000"/>
                  </a:schemeClr>
                </a:solidFill>
              </a:rPr>
              <a:t>Zakariya</a:t>
            </a:r>
            <a:r>
              <a:rPr lang="en-US" sz="3600" b="1" dirty="0" smtClean="0">
                <a:solidFill>
                  <a:schemeClr val="accent2">
                    <a:lumMod val="75000"/>
                  </a:schemeClr>
                </a:solidFill>
              </a:rPr>
              <a:t> </a:t>
            </a:r>
            <a:r>
              <a:rPr lang="en-US" sz="3600" b="1" dirty="0" err="1" smtClean="0">
                <a:solidFill>
                  <a:schemeClr val="accent2">
                    <a:lumMod val="75000"/>
                  </a:schemeClr>
                </a:solidFill>
              </a:rPr>
              <a:t>Yahya</a:t>
            </a:r>
            <a:r>
              <a:rPr lang="en-US" sz="3600" b="1" dirty="0" smtClean="0">
                <a:solidFill>
                  <a:schemeClr val="accent2">
                    <a:lumMod val="75000"/>
                  </a:schemeClr>
                </a:solidFill>
              </a:rPr>
              <a:t> </a:t>
            </a:r>
          </a:p>
          <a:p>
            <a:pPr algn="ctr"/>
            <a:r>
              <a:rPr lang="en-US" sz="3600" b="1" dirty="0" smtClean="0">
                <a:solidFill>
                  <a:schemeClr val="accent2">
                    <a:lumMod val="75000"/>
                  </a:schemeClr>
                </a:solidFill>
              </a:rPr>
              <a:t>bin </a:t>
            </a:r>
            <a:r>
              <a:rPr lang="en-US" sz="3600" b="1" dirty="0" err="1" smtClean="0">
                <a:solidFill>
                  <a:schemeClr val="accent2">
                    <a:lumMod val="75000"/>
                  </a:schemeClr>
                </a:solidFill>
              </a:rPr>
              <a:t>Sharaf</a:t>
            </a:r>
            <a:r>
              <a:rPr lang="en-US" sz="3600" b="1" dirty="0" smtClean="0">
                <a:solidFill>
                  <a:schemeClr val="accent2">
                    <a:lumMod val="75000"/>
                  </a:schemeClr>
                </a:solidFill>
              </a:rPr>
              <a:t> al-</a:t>
            </a:r>
            <a:r>
              <a:rPr lang="en-US" sz="3600" b="1" dirty="0" err="1" smtClean="0">
                <a:solidFill>
                  <a:schemeClr val="accent2">
                    <a:lumMod val="75000"/>
                  </a:schemeClr>
                </a:solidFill>
              </a:rPr>
              <a:t>Nawawi</a:t>
            </a:r>
            <a:endParaRPr lang="en-U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1200" fill="hold">
                                          <p:stCondLst>
                                            <p:cond delay="0"/>
                                          </p:stCondLst>
                                        </p:cTn>
                                        <p:tgtEl>
                                          <p:spTgt spid="2"/>
                                        </p:tgtEl>
                                        <p:attrNameLst>
                                          <p:attrName>ppt_x</p:attrName>
                                        </p:attrNameLst>
                                      </p:cBhvr>
                                    </p:anim>
                                    <p:anim from="0" to="-1.0" calcmode="lin" valueType="num">
                                      <p:cBhvr>
                                        <p:cTn id="8" dur="400" decel="50000" autoRev="1" fill="hold">
                                          <p:stCondLst>
                                            <p:cond delay="1200"/>
                                          </p:stCondLst>
                                        </p:cTn>
                                        <p:tgtEl>
                                          <p:spTgt spid="2"/>
                                        </p:tgtEl>
                                        <p:attrNameLst>
                                          <p:attrName>xshear</p:attrName>
                                        </p:attrNameLst>
                                      </p:cBhvr>
                                    </p:anim>
                                    <p:animScale>
                                      <p:cBhvr>
                                        <p:cTn id="9" dur="400" decel="100000" autoRev="1" fill="hold">
                                          <p:stCondLst>
                                            <p:cond delay="1200"/>
                                          </p:stCondLst>
                                        </p:cTn>
                                        <p:tgtEl>
                                          <p:spTgt spid="2"/>
                                        </p:tgtEl>
                                      </p:cBhvr>
                                      <p:from x="100000" y="100000"/>
                                      <p:to x="80000" y="100000"/>
                                    </p:animScale>
                                    <p:anim by="(#ppt_h/3+#ppt_w*0.1)" calcmode="lin" valueType="num">
                                      <p:cBhvr additive="sum">
                                        <p:cTn id="10" dur="400" decel="100000" autoRev="1" fill="hold">
                                          <p:stCondLst>
                                            <p:cond delay="1200"/>
                                          </p:stCondLst>
                                        </p:cTn>
                                        <p:tgtEl>
                                          <p:spTgt spid="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i.telegraph.co.uk/multimedia/archive/03115/2311SyriaMap_Deskt_3115047a.jpg"/>
          <p:cNvPicPr>
            <a:picLocks noChangeAspect="1" noChangeArrowheads="1"/>
          </p:cNvPicPr>
          <p:nvPr/>
        </p:nvPicPr>
        <p:blipFill>
          <a:blip r:embed="rId2"/>
          <a:srcRect/>
          <a:stretch>
            <a:fillRect/>
          </a:stretch>
        </p:blipFill>
        <p:spPr bwMode="auto">
          <a:xfrm>
            <a:off x="228600" y="381000"/>
            <a:ext cx="8534400" cy="6096000"/>
          </a:xfrm>
          <a:prstGeom prst="rect">
            <a:avLst/>
          </a:prstGeom>
          <a:noFill/>
        </p:spPr>
      </p:pic>
      <p:sp>
        <p:nvSpPr>
          <p:cNvPr id="6" name="Rectangle 5"/>
          <p:cNvSpPr/>
          <p:nvPr/>
        </p:nvSpPr>
        <p:spPr>
          <a:xfrm>
            <a:off x="1981200" y="685800"/>
            <a:ext cx="6438853" cy="3539430"/>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dirty="0" smtClean="0"/>
              <a:t>He grew up in </a:t>
            </a:r>
            <a:r>
              <a:rPr lang="en-US" sz="3200" dirty="0" err="1" smtClean="0"/>
              <a:t>Nawa</a:t>
            </a:r>
            <a:r>
              <a:rPr lang="en-US" sz="3200" dirty="0" smtClean="0"/>
              <a:t> and at the age of nineteen</a:t>
            </a:r>
          </a:p>
          <a:p>
            <a:pPr algn="ctr"/>
            <a:r>
              <a:rPr lang="en-US" sz="3200" dirty="0" smtClean="0"/>
              <a:t> went to study</a:t>
            </a:r>
          </a:p>
          <a:p>
            <a:pPr algn="ctr"/>
            <a:r>
              <a:rPr lang="en-US" sz="3200" dirty="0" smtClean="0"/>
              <a:t> in Damascus</a:t>
            </a:r>
          </a:p>
          <a:p>
            <a:pPr algn="ctr"/>
            <a:r>
              <a:rPr lang="en-US" sz="3200" dirty="0" smtClean="0"/>
              <a:t> which was considered the center of learning and scholarship.</a:t>
            </a:r>
            <a:br>
              <a:rPr lang="en-US" sz="3200" dirty="0" smtClean="0"/>
            </a:br>
            <a:endParaRPr 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i.telegraph.co.uk/multimedia/archive/03115/2311SyriaMap_Deskt_3115047a.jpg"/>
          <p:cNvPicPr>
            <a:picLocks noChangeAspect="1" noChangeArrowheads="1"/>
          </p:cNvPicPr>
          <p:nvPr/>
        </p:nvPicPr>
        <p:blipFill>
          <a:blip r:embed="rId2"/>
          <a:srcRect/>
          <a:stretch>
            <a:fillRect/>
          </a:stretch>
        </p:blipFill>
        <p:spPr bwMode="auto">
          <a:xfrm>
            <a:off x="228600" y="304800"/>
            <a:ext cx="8534400" cy="6096000"/>
          </a:xfrm>
          <a:prstGeom prst="rect">
            <a:avLst/>
          </a:prstGeom>
          <a:noFill/>
        </p:spPr>
      </p:pic>
      <p:sp>
        <p:nvSpPr>
          <p:cNvPr id="5" name="TextBox 4"/>
          <p:cNvSpPr txBox="1"/>
          <p:nvPr/>
        </p:nvSpPr>
        <p:spPr>
          <a:xfrm>
            <a:off x="0" y="5410200"/>
            <a:ext cx="2743200" cy="1226939"/>
          </a:xfrm>
          <a:prstGeom prst="upArrow">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b="1" dirty="0" smtClean="0"/>
              <a:t>Birthplace</a:t>
            </a:r>
          </a:p>
          <a:p>
            <a:pPr algn="ctr"/>
            <a:r>
              <a:rPr lang="en-US" b="1" dirty="0" smtClean="0"/>
              <a:t> of Imam An </a:t>
            </a:r>
            <a:r>
              <a:rPr lang="en-US" b="1" dirty="0" err="1" smtClean="0"/>
              <a:t>Nawawi</a:t>
            </a:r>
            <a:r>
              <a:rPr lang="en-US" b="1" dirty="0" smtClean="0"/>
              <a:t> </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3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9" dur="3000" fill="hold"/>
                                        <p:tgtEl>
                                          <p:spTgt spid="5"/>
                                        </p:tgtEl>
                                        <p:attrNameLst>
                                          <p:attrName>ppt_y</p:attrName>
                                        </p:attrNameLst>
                                      </p:cBhvr>
                                      <p:tavLst>
                                        <p:tav tm="0">
                                          <p:val>
                                            <p:strVal val="#ppt_y"/>
                                          </p:val>
                                        </p:tav>
                                        <p:tav tm="100000">
                                          <p:val>
                                            <p:strVal val="#ppt_y"/>
                                          </p:val>
                                        </p:tav>
                                      </p:tavLst>
                                    </p:anim>
                                    <p:animEffect transition="in" filter="fade">
                                      <p:cBhvr>
                                        <p:cTn id="10"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3200400" cy="1143000"/>
          </a:xfrm>
        </p:spPr>
        <p:style>
          <a:lnRef idx="1">
            <a:schemeClr val="accent3"/>
          </a:lnRef>
          <a:fillRef idx="2">
            <a:schemeClr val="accent3"/>
          </a:fillRef>
          <a:effectRef idx="1">
            <a:schemeClr val="accent3"/>
          </a:effectRef>
          <a:fontRef idx="minor">
            <a:schemeClr val="dk1"/>
          </a:fontRef>
        </p:style>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Quiz</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sz="half" idx="1"/>
          </p:nvPr>
        </p:nvSpPr>
        <p:spPr/>
        <p:txBody>
          <a:bodyPr>
            <a:noAutofit/>
          </a:bodyPr>
          <a:lstStyle/>
          <a:p>
            <a:pPr marL="514350" indent="-514350">
              <a:buFont typeface="+mj-lt"/>
              <a:buAutoNum type="arabicPeriod"/>
            </a:pPr>
            <a:r>
              <a:rPr lang="en-US" sz="3600" dirty="0" smtClean="0"/>
              <a:t>Imam </a:t>
            </a:r>
            <a:r>
              <a:rPr lang="en-US" sz="3600" dirty="0" err="1" smtClean="0"/>
              <a:t>Nawawi</a:t>
            </a:r>
            <a:r>
              <a:rPr lang="en-US" sz="3600" dirty="0" smtClean="0"/>
              <a:t> was born in …</a:t>
            </a:r>
          </a:p>
          <a:p>
            <a:pPr marL="514350" indent="-514350">
              <a:buFont typeface="+mj-lt"/>
              <a:buAutoNum type="arabicPeriod"/>
            </a:pPr>
            <a:r>
              <a:rPr lang="en-US" sz="3600" dirty="0" smtClean="0"/>
              <a:t>Imam </a:t>
            </a:r>
            <a:r>
              <a:rPr lang="en-US" sz="3600" dirty="0" err="1" smtClean="0"/>
              <a:t>Nawawi</a:t>
            </a:r>
            <a:r>
              <a:rPr lang="en-US" sz="3600" dirty="0" smtClean="0"/>
              <a:t> was born at…</a:t>
            </a:r>
          </a:p>
          <a:p>
            <a:pPr marL="514350" indent="-514350">
              <a:buFont typeface="+mj-lt"/>
              <a:buAutoNum type="arabicPeriod"/>
            </a:pPr>
            <a:r>
              <a:rPr lang="en-US" sz="3600" dirty="0" smtClean="0"/>
              <a:t>His father’s name was.. </a:t>
            </a:r>
          </a:p>
          <a:p>
            <a:pPr marL="514350" indent="-514350">
              <a:buFont typeface="+mj-lt"/>
              <a:buAutoNum type="arabicPeriod"/>
            </a:pPr>
            <a:r>
              <a:rPr lang="en-US" sz="3600" dirty="0" smtClean="0"/>
              <a:t>His son’s name was…</a:t>
            </a:r>
          </a:p>
          <a:p>
            <a:pPr marL="514350" indent="-514350">
              <a:buFont typeface="+mj-lt"/>
              <a:buAutoNum type="arabicPeriod"/>
            </a:pPr>
            <a:endParaRPr lang="en-US" sz="3600" dirty="0"/>
          </a:p>
        </p:txBody>
      </p:sp>
      <p:sp>
        <p:nvSpPr>
          <p:cNvPr id="4" name="Content Placeholder 3"/>
          <p:cNvSpPr>
            <a:spLocks noGrp="1"/>
          </p:cNvSpPr>
          <p:nvPr>
            <p:ph sz="half" idx="2"/>
          </p:nvPr>
        </p:nvSpPr>
        <p:spPr>
          <a:xfrm>
            <a:off x="4495800" y="685800"/>
            <a:ext cx="4267200" cy="5638800"/>
          </a:xfrm>
        </p:spPr>
        <p:txBody>
          <a:bodyPr>
            <a:normAutofit/>
          </a:bodyPr>
          <a:lstStyle/>
          <a:p>
            <a:pPr marL="514350" indent="-514350">
              <a:buNone/>
            </a:pPr>
            <a:endParaRPr lang="en-US" sz="3600" dirty="0" smtClean="0"/>
          </a:p>
          <a:p>
            <a:pPr marL="514350" indent="-514350">
              <a:buFont typeface="+mj-lt"/>
              <a:buAutoNum type="arabicPeriod"/>
            </a:pPr>
            <a:r>
              <a:rPr lang="en-US" sz="3600" dirty="0" smtClean="0"/>
              <a:t>Answer</a:t>
            </a:r>
          </a:p>
          <a:p>
            <a:pPr marL="514350" indent="-514350">
              <a:buFont typeface="+mj-lt"/>
              <a:buAutoNum type="arabicPeriod"/>
            </a:pPr>
            <a:endParaRPr lang="en-US" sz="3600" dirty="0" smtClean="0"/>
          </a:p>
          <a:p>
            <a:pPr marL="514350" indent="-514350">
              <a:buFont typeface="+mj-lt"/>
              <a:buAutoNum type="arabicPeriod"/>
            </a:pPr>
            <a:r>
              <a:rPr lang="en-US" sz="3600" dirty="0" smtClean="0"/>
              <a:t>Answer</a:t>
            </a:r>
          </a:p>
          <a:p>
            <a:pPr marL="514350" indent="-514350">
              <a:buFont typeface="+mj-lt"/>
              <a:buAutoNum type="arabicPeriod"/>
            </a:pPr>
            <a:endParaRPr lang="en-US" sz="3600" dirty="0" smtClean="0"/>
          </a:p>
          <a:p>
            <a:pPr marL="514350" indent="-514350">
              <a:buFont typeface="+mj-lt"/>
              <a:buAutoNum type="arabicPeriod"/>
            </a:pPr>
            <a:r>
              <a:rPr lang="en-US" sz="3600" dirty="0" smtClean="0"/>
              <a:t>Answer </a:t>
            </a:r>
          </a:p>
          <a:p>
            <a:pPr marL="514350" indent="-514350">
              <a:buFont typeface="+mj-lt"/>
              <a:buAutoNum type="arabicPeriod"/>
            </a:pPr>
            <a:endParaRPr lang="en-US" sz="3600" dirty="0" smtClean="0"/>
          </a:p>
          <a:p>
            <a:pPr marL="514350" indent="-514350">
              <a:buFont typeface="+mj-lt"/>
              <a:buAutoNum type="arabicPeriod"/>
            </a:pPr>
            <a:r>
              <a:rPr lang="en-US" sz="3600" dirty="0" smtClean="0"/>
              <a:t>Answer</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accent2">
                    <a:lumMod val="75000"/>
                  </a:schemeClr>
                </a:solidFill>
              </a:rPr>
              <a:t>Imam </a:t>
            </a:r>
            <a:r>
              <a:rPr lang="en-US" u="sng" dirty="0" err="1" smtClean="0">
                <a:solidFill>
                  <a:schemeClr val="accent2">
                    <a:lumMod val="75000"/>
                  </a:schemeClr>
                </a:solidFill>
              </a:rPr>
              <a:t>Nawawi’s</a:t>
            </a:r>
            <a:r>
              <a:rPr lang="en-US" u="sng" dirty="0" smtClean="0">
                <a:solidFill>
                  <a:schemeClr val="accent2">
                    <a:lumMod val="75000"/>
                  </a:schemeClr>
                </a:solidFill>
              </a:rPr>
              <a:t> Education</a:t>
            </a:r>
            <a:endParaRPr lang="en-US" u="sng" dirty="0">
              <a:solidFill>
                <a:schemeClr val="accent2">
                  <a:lumMod val="75000"/>
                </a:schemeClr>
              </a:solidFill>
            </a:endParaRPr>
          </a:p>
        </p:txBody>
      </p:sp>
      <p:sp>
        <p:nvSpPr>
          <p:cNvPr id="3" name="Content Placeholder 2"/>
          <p:cNvSpPr>
            <a:spLocks noGrp="1"/>
          </p:cNvSpPr>
          <p:nvPr>
            <p:ph idx="1"/>
          </p:nvPr>
        </p:nvSpPr>
        <p:spPr/>
        <p:txBody>
          <a:bodyPr>
            <a:normAutofit/>
          </a:bodyPr>
          <a:lstStyle/>
          <a:p>
            <a:pPr marL="0" indent="0">
              <a:buNone/>
            </a:pPr>
            <a:r>
              <a:rPr lang="en-US" sz="4800" dirty="0" smtClean="0"/>
              <a:t>During his stay at Damascus, Imam </a:t>
            </a:r>
            <a:r>
              <a:rPr lang="en-US" sz="4800" dirty="0" err="1" smtClean="0"/>
              <a:t>Nawawi</a:t>
            </a:r>
            <a:r>
              <a:rPr lang="en-US" sz="4800" dirty="0" smtClean="0"/>
              <a:t> studied from more than twenty celebrated teachers, regarded as masters and authorities of their fields and disciplines. </a:t>
            </a:r>
            <a:endParaRPr lang="en-US" sz="4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53000"/>
            <a:ext cx="7391400" cy="1524000"/>
          </a:xfrm>
          <a:prstGeom prst="round2DiagRect">
            <a:avLst/>
          </a:prstGeom>
        </p:spPr>
        <p:style>
          <a:lnRef idx="1">
            <a:schemeClr val="accent4"/>
          </a:lnRef>
          <a:fillRef idx="2">
            <a:schemeClr val="accent4"/>
          </a:fillRef>
          <a:effectRef idx="1">
            <a:schemeClr val="accent4"/>
          </a:effectRef>
          <a:fontRef idx="minor">
            <a:schemeClr val="dk1"/>
          </a:fontRef>
        </p:style>
        <p:txBody>
          <a:bodyPr>
            <a:noAutofit/>
          </a:bodyPr>
          <a:lstStyle/>
          <a:p>
            <a:pPr marL="581025" indent="-581025">
              <a:buFont typeface="Wingdings" pitchFamily="2" charset="2"/>
              <a:buChar char="v"/>
              <a:tabLst>
                <a:tab pos="581025" algn="l"/>
              </a:tabLst>
            </a:pPr>
            <a:r>
              <a:rPr lang="en-US" sz="3000" dirty="0" smtClean="0"/>
              <a:t>Whatever books he read, he would write marginal notes and explanations on each book. </a:t>
            </a:r>
          </a:p>
          <a:p>
            <a:pPr>
              <a:buFont typeface="Wingdings" pitchFamily="2" charset="2"/>
              <a:buChar char="v"/>
            </a:pPr>
            <a:endParaRPr lang="en-US" sz="3000" dirty="0"/>
          </a:p>
        </p:txBody>
      </p:sp>
      <p:sp>
        <p:nvSpPr>
          <p:cNvPr id="4" name="Round Diagonal Corner Rectangle 3"/>
          <p:cNvSpPr/>
          <p:nvPr/>
        </p:nvSpPr>
        <p:spPr>
          <a:xfrm>
            <a:off x="838200" y="304800"/>
            <a:ext cx="7391400" cy="2656046"/>
          </a:xfrm>
          <a:prstGeom prst="round2Diag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742950" indent="-742950">
              <a:buFont typeface="Wingdings" pitchFamily="2" charset="2"/>
              <a:buChar char="v"/>
            </a:pPr>
            <a:r>
              <a:rPr lang="en-US" sz="3000" dirty="0" smtClean="0"/>
              <a:t>He studied  </a:t>
            </a:r>
            <a:r>
              <a:rPr lang="en-US" sz="3000" dirty="0" err="1" smtClean="0"/>
              <a:t>Hadith</a:t>
            </a:r>
            <a:r>
              <a:rPr lang="en-US" sz="3000" dirty="0" smtClean="0"/>
              <a:t>, Islamic jurisprudence and principles, </a:t>
            </a:r>
          </a:p>
          <a:p>
            <a:pPr marL="742950" indent="-742950"/>
            <a:r>
              <a:rPr lang="en-US" sz="3000" dirty="0" smtClean="0"/>
              <a:t>         syntax  (organization of words in sentences ) and Etymology (history of words)  from great scholars. </a:t>
            </a:r>
          </a:p>
        </p:txBody>
      </p:sp>
      <p:sp>
        <p:nvSpPr>
          <p:cNvPr id="5" name="Round Diagonal Corner Rectangle 4"/>
          <p:cNvSpPr/>
          <p:nvPr/>
        </p:nvSpPr>
        <p:spPr>
          <a:xfrm>
            <a:off x="838200" y="2884289"/>
            <a:ext cx="7391400" cy="2145268"/>
          </a:xfrm>
          <a:prstGeom prst="round2Diag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581025" indent="-581025">
              <a:buFont typeface="Wingdings" pitchFamily="2" charset="2"/>
              <a:buChar char="v"/>
            </a:pPr>
            <a:r>
              <a:rPr lang="en-US" sz="3000" dirty="0" smtClean="0"/>
              <a:t>Imam </a:t>
            </a:r>
            <a:r>
              <a:rPr lang="en-US" sz="3000" dirty="0" err="1" smtClean="0"/>
              <a:t>Nawawi</a:t>
            </a:r>
            <a:r>
              <a:rPr lang="en-US" sz="3000" dirty="0" smtClean="0"/>
              <a:t> had endless thirst for knowledge. He used to read twelve lessons daily and wrote commentaries on every lesson.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0-#ppt_w/2"/>
                                          </p:val>
                                        </p:tav>
                                        <p:tav tm="100000">
                                          <p:val>
                                            <p:strVal val="#ppt_x"/>
                                          </p:val>
                                        </p:tav>
                                      </p:tavLst>
                                    </p:anim>
                                    <p:anim calcmode="lin" valueType="num">
                                      <p:cBhvr additive="base">
                                        <p:cTn id="14" dur="2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8" presetClass="entr" presetSubtype="0" accel="5000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2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2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1" dur="2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53000"/>
            <a:ext cx="7391400" cy="1524000"/>
          </a:xfrm>
          <a:prstGeom prst="round2DiagRect">
            <a:avLst/>
          </a:prstGeom>
        </p:spPr>
        <p:style>
          <a:lnRef idx="1">
            <a:schemeClr val="accent4"/>
          </a:lnRef>
          <a:fillRef idx="2">
            <a:schemeClr val="accent4"/>
          </a:fillRef>
          <a:effectRef idx="1">
            <a:schemeClr val="accent4"/>
          </a:effectRef>
          <a:fontRef idx="minor">
            <a:schemeClr val="dk1"/>
          </a:fontRef>
        </p:style>
        <p:txBody>
          <a:bodyPr>
            <a:noAutofit/>
          </a:bodyPr>
          <a:lstStyle/>
          <a:p>
            <a:pPr marL="581025" indent="-581025">
              <a:buFont typeface="Wingdings" pitchFamily="2" charset="2"/>
              <a:buChar char="v"/>
              <a:tabLst>
                <a:tab pos="581025" algn="l"/>
              </a:tabLst>
            </a:pPr>
            <a:r>
              <a:rPr lang="en-US" sz="3000" dirty="0" smtClean="0"/>
              <a:t>Whatever books he read, he would write marginal notes and                            on each book. </a:t>
            </a:r>
          </a:p>
          <a:p>
            <a:pPr>
              <a:buFont typeface="Wingdings" pitchFamily="2" charset="2"/>
              <a:buChar char="v"/>
            </a:pPr>
            <a:endParaRPr lang="en-US" sz="3000" dirty="0"/>
          </a:p>
        </p:txBody>
      </p:sp>
      <p:sp>
        <p:nvSpPr>
          <p:cNvPr id="4" name="Round Diagonal Corner Rectangle 3"/>
          <p:cNvSpPr/>
          <p:nvPr/>
        </p:nvSpPr>
        <p:spPr>
          <a:xfrm>
            <a:off x="838200" y="304800"/>
            <a:ext cx="7391400" cy="2656046"/>
          </a:xfrm>
          <a:prstGeom prst="round2Diag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742950" indent="-742950">
              <a:buFont typeface="Wingdings" pitchFamily="2" charset="2"/>
              <a:buChar char="v"/>
            </a:pPr>
            <a:r>
              <a:rPr lang="en-US" sz="3000" dirty="0" smtClean="0"/>
              <a:t>He studied                  , Islamic jurisprudence and principles, </a:t>
            </a:r>
          </a:p>
          <a:p>
            <a:pPr marL="742950" indent="-742950"/>
            <a:r>
              <a:rPr lang="en-US" sz="3000" dirty="0" smtClean="0"/>
              <a:t>         syntax  (organization of words in sentences ) and Etymology (history of words)  from</a:t>
            </a:r>
          </a:p>
        </p:txBody>
      </p:sp>
      <p:sp>
        <p:nvSpPr>
          <p:cNvPr id="5" name="Round Diagonal Corner Rectangle 4"/>
          <p:cNvSpPr/>
          <p:nvPr/>
        </p:nvSpPr>
        <p:spPr>
          <a:xfrm>
            <a:off x="838200" y="2884289"/>
            <a:ext cx="7391400" cy="2145268"/>
          </a:xfrm>
          <a:prstGeom prst="round2Diag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581025" indent="-581025">
              <a:buFont typeface="Wingdings" pitchFamily="2" charset="2"/>
              <a:buChar char="v"/>
            </a:pPr>
            <a:r>
              <a:rPr lang="en-US" sz="3000" dirty="0" smtClean="0"/>
              <a:t>Imam </a:t>
            </a:r>
            <a:r>
              <a:rPr lang="en-US" sz="3000" dirty="0" err="1" smtClean="0"/>
              <a:t>Nawawi</a:t>
            </a:r>
            <a:r>
              <a:rPr lang="en-US" sz="3000" dirty="0" smtClean="0"/>
              <a:t> had endless thirst for                     .                       He used to read twelve lessons daily and wrote commentaries on every lesson. </a:t>
            </a:r>
          </a:p>
        </p:txBody>
      </p:sp>
      <p:sp>
        <p:nvSpPr>
          <p:cNvPr id="6" name="TextBox 5"/>
          <p:cNvSpPr txBox="1"/>
          <p:nvPr/>
        </p:nvSpPr>
        <p:spPr>
          <a:xfrm>
            <a:off x="3581400" y="457200"/>
            <a:ext cx="1329210"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dirty="0" smtClean="0"/>
              <a:t>              </a:t>
            </a:r>
            <a:endParaRPr lang="en-US" sz="2800" dirty="0"/>
          </a:p>
        </p:txBody>
      </p:sp>
      <p:sp>
        <p:nvSpPr>
          <p:cNvPr id="7" name="TextBox 6"/>
          <p:cNvSpPr txBox="1"/>
          <p:nvPr/>
        </p:nvSpPr>
        <p:spPr>
          <a:xfrm>
            <a:off x="3962400" y="2286000"/>
            <a:ext cx="2473754"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marL="742950" indent="-742950"/>
            <a:r>
              <a:rPr lang="en-US" sz="2800" dirty="0" smtClean="0"/>
              <a:t>                            </a:t>
            </a:r>
          </a:p>
        </p:txBody>
      </p:sp>
      <p:sp>
        <p:nvSpPr>
          <p:cNvPr id="9" name="TextBox 8"/>
          <p:cNvSpPr txBox="1"/>
          <p:nvPr/>
        </p:nvSpPr>
        <p:spPr>
          <a:xfrm>
            <a:off x="4724400" y="5562600"/>
            <a:ext cx="2064989"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dirty="0" smtClean="0"/>
              <a:t>                       </a:t>
            </a:r>
            <a:endParaRPr lang="en-US" sz="2800" dirty="0"/>
          </a:p>
        </p:txBody>
      </p:sp>
      <p:sp>
        <p:nvSpPr>
          <p:cNvPr id="10" name="TextBox 9"/>
          <p:cNvSpPr txBox="1"/>
          <p:nvPr/>
        </p:nvSpPr>
        <p:spPr>
          <a:xfrm>
            <a:off x="1600200" y="3505200"/>
            <a:ext cx="1983235"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dirty="0" smtClean="0"/>
              <a:t>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2000" fill="hold"/>
                                        <p:tgtEl>
                                          <p:spTgt spid="4">
                                            <p:bg/>
                                          </p:spTgt>
                                        </p:tgtEl>
                                        <p:attrNameLst>
                                          <p:attrName>ppt_x</p:attrName>
                                        </p:attrNameLst>
                                      </p:cBhvr>
                                      <p:tavLst>
                                        <p:tav tm="0">
                                          <p:val>
                                            <p:strVal val="0-#ppt_w/2"/>
                                          </p:val>
                                        </p:tav>
                                        <p:tav tm="100000">
                                          <p:val>
                                            <p:strVal val="#ppt_x"/>
                                          </p:val>
                                        </p:tav>
                                      </p:tavLst>
                                    </p:anim>
                                    <p:anim calcmode="lin" valueType="num">
                                      <p:cBhvr additive="base">
                                        <p:cTn id="8" dur="2000" fill="hold"/>
                                        <p:tgtEl>
                                          <p:spTgt spid="4">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2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2" dur="2000" fill="hold"/>
                                        <p:tgtEl>
                                          <p:spTgt spid="4">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additive="base">
                                        <p:cTn id="15" dur="2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6" dur="20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000" fill="hold"/>
                                        <p:tgtEl>
                                          <p:spTgt spid="5"/>
                                        </p:tgtEl>
                                        <p:attrNameLst>
                                          <p:attrName>ppt_x</p:attrName>
                                        </p:attrNameLst>
                                      </p:cBhvr>
                                      <p:tavLst>
                                        <p:tav tm="0">
                                          <p:val>
                                            <p:strVal val="0-#ppt_w/2"/>
                                          </p:val>
                                        </p:tav>
                                        <p:tav tm="100000">
                                          <p:val>
                                            <p:strVal val="#ppt_x"/>
                                          </p:val>
                                        </p:tav>
                                      </p:tavLst>
                                    </p:anim>
                                    <p:anim calcmode="lin" valueType="num">
                                      <p:cBhvr additive="base">
                                        <p:cTn id="22" dur="2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
                                            <p:bg/>
                                          </p:spTgt>
                                        </p:tgtEl>
                                        <p:attrNameLst>
                                          <p:attrName>style.visibility</p:attrName>
                                        </p:attrNameLst>
                                      </p:cBhvr>
                                      <p:to>
                                        <p:strVal val="visible"/>
                                      </p:to>
                                    </p:set>
                                    <p:anim calcmode="lin" valueType="num">
                                      <p:cBhvr additive="base">
                                        <p:cTn id="27" dur="2000" fill="hold"/>
                                        <p:tgtEl>
                                          <p:spTgt spid="3">
                                            <p:bg/>
                                          </p:spTgt>
                                        </p:tgtEl>
                                        <p:attrNameLst>
                                          <p:attrName>ppt_x</p:attrName>
                                        </p:attrNameLst>
                                      </p:cBhvr>
                                      <p:tavLst>
                                        <p:tav tm="0">
                                          <p:val>
                                            <p:strVal val="0-#ppt_w/2"/>
                                          </p:val>
                                        </p:tav>
                                        <p:tav tm="100000">
                                          <p:val>
                                            <p:strVal val="#ppt_x"/>
                                          </p:val>
                                        </p:tav>
                                      </p:tavLst>
                                    </p:anim>
                                    <p:anim calcmode="lin" valueType="num">
                                      <p:cBhvr additive="base">
                                        <p:cTn id="28" dur="20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additive="base">
                                        <p:cTn id="33"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34"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5"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42" dur="1000" fill="hold"/>
                                        <p:tgtEl>
                                          <p:spTgt spid="6"/>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6"/>
                                        </p:tgtEl>
                                      </p:cBhvr>
                                    </p:animEffect>
                                  </p:childTnLst>
                                </p:cTn>
                              </p:par>
                            </p:childTnLst>
                          </p:cTn>
                        </p:par>
                      </p:childTnLst>
                    </p:cTn>
                  </p:par>
                  <p:par>
                    <p:cTn id="47" fill="hold">
                      <p:stCondLst>
                        <p:cond delay="indefinite"/>
                      </p:stCondLst>
                      <p:childTnLst>
                        <p:par>
                          <p:cTn id="48" fill="hold">
                            <p:stCondLst>
                              <p:cond delay="0"/>
                            </p:stCondLst>
                            <p:childTnLst>
                              <p:par>
                                <p:cTn id="49" presetID="25"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54" dur="1000" fill="hold"/>
                                        <p:tgtEl>
                                          <p:spTgt spid="7"/>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25"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6" dur="1000" fill="hold"/>
                                        <p:tgtEl>
                                          <p:spTgt spid="10"/>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10"/>
                                        </p:tgtEl>
                                      </p:cBhvr>
                                    </p:animEffect>
                                  </p:childTnLst>
                                </p:cTn>
                              </p:par>
                            </p:childTnLst>
                          </p:cTn>
                        </p:par>
                      </p:childTnLst>
                    </p:cTn>
                  </p:par>
                  <p:par>
                    <p:cTn id="71" fill="hold">
                      <p:stCondLst>
                        <p:cond delay="indefinite"/>
                      </p:stCondLst>
                      <p:childTnLst>
                        <p:par>
                          <p:cTn id="72" fill="hold">
                            <p:stCondLst>
                              <p:cond delay="0"/>
                            </p:stCondLst>
                            <p:childTnLst>
                              <p:par>
                                <p:cTn id="73" presetID="25" presetClass="entr" presetSubtype="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p:cTn id="7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7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7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78" dur="1000" fill="hold"/>
                                        <p:tgtEl>
                                          <p:spTgt spid="9"/>
                                        </p:tgtEl>
                                        <p:attrNameLst>
                                          <p:attrName>ppt_h</p:attrName>
                                        </p:attrNameLst>
                                      </p:cBhvr>
                                      <p:tavLst>
                                        <p:tav tm="0">
                                          <p:val>
                                            <p:strVal val="#ppt_h"/>
                                          </p:val>
                                        </p:tav>
                                        <p:tav tm="100000">
                                          <p:val>
                                            <p:strVal val="#ppt_h"/>
                                          </p:val>
                                        </p:tav>
                                      </p:tavLst>
                                    </p:anim>
                                    <p:anim calcmode="lin" valueType="num">
                                      <p:cBhvr>
                                        <p:cTn id="7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8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8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82" dur="1000" decel="50000">
                                          <p:stCondLst>
                                            <p:cond delay="0"/>
                                          </p:stCondLst>
                                        </p:cTn>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allAtOnce" animBg="1"/>
      <p:bldP spid="5" grpId="0" animBg="1"/>
      <p:bldP spid="6" grpId="0" animBg="1"/>
      <p:bldP spid="7"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4525963"/>
          </a:xfrm>
        </p:spPr>
        <p:txBody>
          <a:bodyPr>
            <a:noAutofit/>
          </a:bodyPr>
          <a:lstStyle/>
          <a:p>
            <a:r>
              <a:rPr lang="en-US" sz="3600" dirty="0" smtClean="0"/>
              <a:t>His </a:t>
            </a:r>
            <a:r>
              <a:rPr lang="en-US" sz="3600" dirty="0" smtClean="0">
                <a:solidFill>
                  <a:srgbClr val="C00000"/>
                </a:solidFill>
              </a:rPr>
              <a:t>intelligence</a:t>
            </a:r>
            <a:r>
              <a:rPr lang="en-US" sz="3600" dirty="0" smtClean="0"/>
              <a:t>, </a:t>
            </a:r>
            <a:r>
              <a:rPr lang="en-US" sz="3600" dirty="0" smtClean="0">
                <a:solidFill>
                  <a:schemeClr val="tx2">
                    <a:lumMod val="60000"/>
                    <a:lumOff val="40000"/>
                  </a:schemeClr>
                </a:solidFill>
              </a:rPr>
              <a:t>hard work</a:t>
            </a:r>
            <a:r>
              <a:rPr lang="en-US" sz="3600" dirty="0" smtClean="0"/>
              <a:t>, </a:t>
            </a:r>
            <a:r>
              <a:rPr lang="en-US" sz="3600" dirty="0" smtClean="0">
                <a:solidFill>
                  <a:schemeClr val="accent3">
                    <a:lumMod val="75000"/>
                  </a:schemeClr>
                </a:solidFill>
              </a:rPr>
              <a:t>love</a:t>
            </a:r>
            <a:r>
              <a:rPr lang="en-US" sz="3600" dirty="0" smtClean="0"/>
              <a:t>, </a:t>
            </a:r>
            <a:r>
              <a:rPr lang="en-US" sz="3600" dirty="0" smtClean="0">
                <a:solidFill>
                  <a:srgbClr val="7030A0"/>
                </a:solidFill>
              </a:rPr>
              <a:t>devotion</a:t>
            </a:r>
            <a:r>
              <a:rPr lang="en-US" sz="3600" dirty="0" smtClean="0"/>
              <a:t> and </a:t>
            </a:r>
            <a:r>
              <a:rPr lang="en-US" sz="3600" dirty="0" smtClean="0">
                <a:solidFill>
                  <a:srgbClr val="FF0000"/>
                </a:solidFill>
              </a:rPr>
              <a:t>absorption</a:t>
            </a:r>
            <a:r>
              <a:rPr lang="en-US" sz="3600" dirty="0" smtClean="0"/>
              <a:t> in his studies amazed his teachers and they became fond of him and began to praise and admire him. </a:t>
            </a:r>
          </a:p>
          <a:p>
            <a:r>
              <a:rPr lang="en-US" sz="3600" dirty="0" smtClean="0"/>
              <a:t>Allah had also conferred upon him the </a:t>
            </a:r>
            <a:r>
              <a:rPr lang="en-US" sz="3600" dirty="0" smtClean="0">
                <a:solidFill>
                  <a:srgbClr val="C00000"/>
                </a:solidFill>
              </a:rPr>
              <a:t>gift of fast memorization </a:t>
            </a:r>
            <a:r>
              <a:rPr lang="en-US" sz="3600" dirty="0" smtClean="0"/>
              <a:t>and </a:t>
            </a:r>
            <a:r>
              <a:rPr lang="en-US" sz="3600" dirty="0" smtClean="0">
                <a:solidFill>
                  <a:srgbClr val="00B050"/>
                </a:solidFill>
              </a:rPr>
              <a:t>depth of thought.</a:t>
            </a:r>
          </a:p>
          <a:p>
            <a:r>
              <a:rPr lang="en-US" sz="3600" dirty="0" smtClean="0"/>
              <a:t> Imam </a:t>
            </a:r>
            <a:r>
              <a:rPr lang="en-US" sz="3600" dirty="0" err="1" smtClean="0"/>
              <a:t>Nawawi</a:t>
            </a:r>
            <a:r>
              <a:rPr lang="en-US" sz="3600" dirty="0" smtClean="0"/>
              <a:t> made full benefit of his God given qualities and potentialities and earned the highest degree of honor. </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381000"/>
          <a:ext cx="82296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95600"/>
            <a:ext cx="8229600" cy="1143000"/>
          </a:xfrm>
        </p:spPr>
        <p:txBody>
          <a:bodyPr>
            <a:noAutofit/>
          </a:bodyPr>
          <a:lstStyle/>
          <a:p>
            <a:r>
              <a:rPr lang="en-US" dirty="0" smtClean="0"/>
              <a:t>Imam </a:t>
            </a:r>
            <a:r>
              <a:rPr lang="en-US" dirty="0" err="1" smtClean="0"/>
              <a:t>Nawawi</a:t>
            </a:r>
            <a:r>
              <a:rPr lang="en-US" dirty="0" smtClean="0"/>
              <a:t> led a life of </a:t>
            </a:r>
            <a:br>
              <a:rPr lang="en-US" dirty="0" smtClean="0"/>
            </a:br>
            <a:r>
              <a:rPr lang="en-US" dirty="0" smtClean="0"/>
              <a:t>singular piety (strong belief), righteousness </a:t>
            </a:r>
            <a:br>
              <a:rPr lang="en-US" dirty="0" smtClean="0"/>
            </a:br>
            <a:r>
              <a:rPr lang="en-US" dirty="0" smtClean="0"/>
              <a:t>and simplicity. </a:t>
            </a:r>
            <a:br>
              <a:rPr lang="en-US" dirty="0" smtClean="0"/>
            </a:br>
            <a:r>
              <a:rPr lang="en-US" dirty="0" smtClean="0"/>
              <a:t>After over 20 years, he returned to his hometown. Soon after his arrival at </a:t>
            </a:r>
            <a:r>
              <a:rPr lang="en-US" dirty="0" err="1" smtClean="0"/>
              <a:t>Nawa</a:t>
            </a:r>
            <a:r>
              <a:rPr lang="en-US" dirty="0" smtClean="0"/>
              <a:t>, he fell ill and died in 676 A.H. (1278 AD).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88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rPr>
              <a:t>ACTIVITY</a:t>
            </a:r>
            <a:endParaRPr lang="en-US" sz="88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5334000" cy="6248400"/>
          </a:xfrm>
        </p:spPr>
        <p:txBody>
          <a:bodyPr>
            <a:noAutofit/>
          </a:bodyPr>
          <a:lstStyle/>
          <a:p>
            <a:endParaRPr lang="pt-BR" sz="1400" b="1" dirty="0" smtClean="0"/>
          </a:p>
          <a:p>
            <a:pPr algn="just">
              <a:lnSpc>
                <a:spcPct val="170000"/>
              </a:lnSpc>
              <a:buNone/>
            </a:pPr>
            <a:r>
              <a:rPr lang="pt-BR" sz="1400" b="1" spc="300" normalizeH="1" dirty="0" smtClean="0"/>
              <a:t>D  A  P  H  A  </a:t>
            </a:r>
            <a:r>
              <a:rPr lang="pt-BR" sz="1400" b="1" spc="300" normalizeH="1" dirty="0" smtClean="0">
                <a:solidFill>
                  <a:srgbClr val="FF0000"/>
                </a:solidFill>
              </a:rPr>
              <a:t>6  7  6  A  H</a:t>
            </a:r>
            <a:r>
              <a:rPr lang="pt-BR" sz="1400" b="1" spc="300" normalizeH="1" dirty="0" smtClean="0"/>
              <a:t>  B  P  A  Z  G  K </a:t>
            </a:r>
          </a:p>
          <a:p>
            <a:pPr algn="just">
              <a:lnSpc>
                <a:spcPct val="170000"/>
              </a:lnSpc>
              <a:buNone/>
            </a:pPr>
            <a:r>
              <a:rPr lang="pt-BR" sz="1400" b="1" spc="300" normalizeH="1" dirty="0" smtClean="0"/>
              <a:t>W  Y  E  G  T  A  S  N  O  S  S  E   L  2  1  K </a:t>
            </a:r>
          </a:p>
          <a:p>
            <a:pPr algn="just">
              <a:lnSpc>
                <a:spcPct val="170000"/>
              </a:lnSpc>
              <a:buNone/>
            </a:pPr>
            <a:r>
              <a:rPr lang="pt-BR" sz="1400" b="1" spc="300" normalizeH="1" dirty="0" smtClean="0"/>
              <a:t>X  I  M  I  W  A  B  W  E  R  V   K  F  M  Z  B </a:t>
            </a:r>
          </a:p>
          <a:p>
            <a:pPr algn="just">
              <a:lnSpc>
                <a:spcPct val="170000"/>
              </a:lnSpc>
              <a:buNone/>
            </a:pPr>
            <a:r>
              <a:rPr lang="pt-BR" sz="1400" b="1" spc="300" normalizeH="1" dirty="0" smtClean="0"/>
              <a:t>F  A  S  T  M  E  M  O  R  I   Z   A  T  I  O  N </a:t>
            </a:r>
          </a:p>
          <a:p>
            <a:pPr algn="just">
              <a:lnSpc>
                <a:spcPct val="170000"/>
              </a:lnSpc>
              <a:buNone/>
            </a:pPr>
            <a:r>
              <a:rPr lang="pt-BR" sz="1400" b="1" spc="300" normalizeH="1" dirty="0" smtClean="0"/>
              <a:t>N  E  N  S  U  C  S  A  M  A  D  Q  Q  Z  O  K </a:t>
            </a:r>
          </a:p>
          <a:p>
            <a:pPr algn="just">
              <a:lnSpc>
                <a:spcPct val="170000"/>
              </a:lnSpc>
              <a:buNone/>
            </a:pPr>
            <a:r>
              <a:rPr lang="pt-BR" sz="1400" b="1" spc="300" normalizeH="1" dirty="0" smtClean="0"/>
              <a:t>M  J  T  T   Z  T  V  P  A  X   B  L   R  C  O  K </a:t>
            </a:r>
          </a:p>
          <a:p>
            <a:pPr algn="just">
              <a:lnSpc>
                <a:spcPct val="170000"/>
              </a:lnSpc>
              <a:buNone/>
            </a:pPr>
            <a:r>
              <a:rPr lang="pt-BR" sz="1400" b="1" spc="300" normalizeH="1" dirty="0" smtClean="0"/>
              <a:t>T  B  Y  R   J  H  E  P   I  A   V  Y  S  E   J  P </a:t>
            </a:r>
          </a:p>
          <a:p>
            <a:pPr algn="just">
              <a:lnSpc>
                <a:spcPct val="170000"/>
              </a:lnSpc>
              <a:buNone/>
            </a:pPr>
            <a:r>
              <a:rPr lang="pt-BR" sz="1400" b="1" spc="300" normalizeH="1" dirty="0" smtClean="0"/>
              <a:t>T  P  I  O   L  D  H  Y  W  S  T  W  I  O  O  L </a:t>
            </a:r>
          </a:p>
          <a:p>
            <a:pPr algn="just">
              <a:lnSpc>
                <a:spcPct val="170000"/>
              </a:lnSpc>
              <a:buNone/>
            </a:pPr>
            <a:r>
              <a:rPr lang="pt-BR" sz="1400" b="1" spc="300" normalizeH="1" dirty="0" smtClean="0"/>
              <a:t>F  C  N  N  A  W  A  R  A  Y  R  M  S  A  V  M </a:t>
            </a:r>
          </a:p>
          <a:p>
            <a:pPr algn="just">
              <a:lnSpc>
                <a:spcPct val="170000"/>
              </a:lnSpc>
              <a:buNone/>
            </a:pPr>
            <a:r>
              <a:rPr lang="pt-BR" sz="1400" b="1" spc="300" normalizeH="1" dirty="0" smtClean="0"/>
              <a:t>G  Z  F  C  G  D  P  N  W  X  K  Y  G  O  B  T </a:t>
            </a:r>
          </a:p>
          <a:p>
            <a:pPr algn="just">
              <a:lnSpc>
                <a:spcPct val="170000"/>
              </a:lnSpc>
              <a:buNone/>
            </a:pPr>
            <a:r>
              <a:rPr lang="pt-BR" sz="1400" b="1" spc="300" normalizeH="1" dirty="0" smtClean="0"/>
              <a:t>Q  B  Q  S  V  C  M  J  A  Y  R  E  N  W  F  B </a:t>
            </a:r>
          </a:p>
          <a:p>
            <a:pPr algn="just">
              <a:lnSpc>
                <a:spcPct val="170000"/>
              </a:lnSpc>
              <a:buNone/>
            </a:pPr>
            <a:r>
              <a:rPr lang="pt-BR" sz="1400" b="1" spc="300" normalizeH="1" dirty="0" smtClean="0"/>
              <a:t>Z  S   F  D  A  L   I  F  N  G  1  N  L  B  N  A </a:t>
            </a:r>
          </a:p>
          <a:p>
            <a:pPr algn="just">
              <a:lnSpc>
                <a:spcPct val="170000"/>
              </a:lnSpc>
              <a:buNone/>
            </a:pPr>
            <a:r>
              <a:rPr lang="pt-BR" sz="1400" b="1" spc="300" normalizeH="1" dirty="0" smtClean="0"/>
              <a:t>M Z  E  G  Z  N  K  N  M  9  K  J  N  M  L  Q </a:t>
            </a:r>
          </a:p>
          <a:p>
            <a:pPr algn="just">
              <a:lnSpc>
                <a:spcPct val="170000"/>
              </a:lnSpc>
              <a:buNone/>
            </a:pPr>
            <a:r>
              <a:rPr lang="pt-BR" sz="1400" b="1" spc="300" normalizeH="1" dirty="0" smtClean="0"/>
              <a:t>C  N  C  U  V  X  I  J  A   O  Z  B  G  T  X  C </a:t>
            </a:r>
          </a:p>
          <a:p>
            <a:pPr algn="just">
              <a:lnSpc>
                <a:spcPct val="170000"/>
              </a:lnSpc>
              <a:buNone/>
            </a:pPr>
            <a:r>
              <a:rPr lang="pt-BR" sz="1400" b="1" spc="300" normalizeH="1" dirty="0" smtClean="0"/>
              <a:t>O  Z  H  G  I  C  J  B  M  K  A  F  C  N  C  O </a:t>
            </a:r>
          </a:p>
          <a:p>
            <a:pPr algn="just">
              <a:lnSpc>
                <a:spcPct val="170000"/>
              </a:lnSpc>
              <a:buNone/>
            </a:pPr>
            <a:r>
              <a:rPr lang="pt-BR" sz="1400" b="1" spc="300" normalizeH="1" dirty="0" smtClean="0"/>
              <a:t>E  O  V  A  O  B  U  W  I  Q  P  I  Z  L  W  L </a:t>
            </a:r>
          </a:p>
          <a:p>
            <a:pPr algn="ctr">
              <a:buNone/>
            </a:pPr>
            <a:endParaRPr lang="pt-BR" sz="1400" b="1" dirty="0" smtClean="0"/>
          </a:p>
          <a:p>
            <a:pPr algn="ctr">
              <a:buNone/>
            </a:pPr>
            <a:endParaRPr lang="en-US" sz="1400" b="1" dirty="0"/>
          </a:p>
        </p:txBody>
      </p:sp>
      <p:sp>
        <p:nvSpPr>
          <p:cNvPr id="4" name="Rectangle 3"/>
          <p:cNvSpPr/>
          <p:nvPr/>
        </p:nvSpPr>
        <p:spPr>
          <a:xfrm>
            <a:off x="5943600" y="533400"/>
            <a:ext cx="2895600" cy="34163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pt-BR" sz="2400" dirty="0" smtClean="0"/>
              <a:t>Find the following in the given puzzle</a:t>
            </a:r>
          </a:p>
          <a:p>
            <a:endParaRPr lang="pt-BR" sz="2400" dirty="0" smtClean="0"/>
          </a:p>
          <a:p>
            <a:pPr marL="457200" indent="-457200">
              <a:buFont typeface="+mj-lt"/>
              <a:buAutoNum type="arabicPeriod"/>
            </a:pPr>
            <a:r>
              <a:rPr lang="pt-BR" sz="2400" dirty="0" smtClean="0"/>
              <a:t>676AH </a:t>
            </a:r>
          </a:p>
          <a:p>
            <a:pPr marL="457200" indent="-457200">
              <a:buFont typeface="+mj-lt"/>
              <a:buAutoNum type="arabicPeriod"/>
            </a:pPr>
            <a:r>
              <a:rPr lang="pt-BR" sz="2400" dirty="0" smtClean="0"/>
              <a:t>age19 </a:t>
            </a:r>
          </a:p>
          <a:p>
            <a:pPr marL="457200" indent="-457200">
              <a:buFont typeface="+mj-lt"/>
              <a:buAutoNum type="arabicPeriod"/>
            </a:pPr>
            <a:r>
              <a:rPr lang="pt-BR" sz="2400" dirty="0" smtClean="0"/>
              <a:t>Damascus </a:t>
            </a:r>
          </a:p>
          <a:p>
            <a:pPr marL="457200" indent="-457200">
              <a:buFont typeface="+mj-lt"/>
              <a:buAutoNum type="arabicPeriod"/>
            </a:pPr>
            <a:r>
              <a:rPr lang="pt-BR" sz="2400" dirty="0" smtClean="0"/>
              <a:t>fastmemorization </a:t>
            </a:r>
          </a:p>
          <a:p>
            <a:pPr marL="457200" indent="-457200">
              <a:buFont typeface="+mj-lt"/>
              <a:buAutoNum type="arabicPeriod"/>
            </a:pPr>
            <a:r>
              <a:rPr lang="pt-BR" sz="2400" dirty="0" smtClean="0"/>
              <a:t>Imam Nawawi</a:t>
            </a:r>
          </a:p>
          <a:p>
            <a:pPr marL="457200" indent="-457200">
              <a:buFont typeface="+mj-lt"/>
              <a:buAutoNum type="arabicPeriod"/>
            </a:pPr>
            <a:r>
              <a:rPr lang="pt-BR" sz="2400" dirty="0" smtClean="0"/>
              <a:t> Nawa </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TotalTime>
  <Words>356</Words>
  <Application>Microsoft Office PowerPoint</Application>
  <PresentationFormat>On-screen Show (4:3)</PresentationFormat>
  <Paragraphs>77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    </vt:lpstr>
      <vt:lpstr>   - for short Imam Nawawi,  was born in the village of Nawa  in the vicinity of Damascus  in 631 A.H. (1233 A.D.).    </vt:lpstr>
      <vt:lpstr>Slide 3</vt:lpstr>
      <vt:lpstr>Slide 4</vt:lpstr>
      <vt:lpstr>Quiz</vt:lpstr>
      <vt:lpstr>Imam Nawawi’s Education</vt:lpstr>
      <vt:lpstr>Slide 7</vt:lpstr>
      <vt:lpstr>Slide 8</vt:lpstr>
      <vt:lpstr>Slide 9</vt:lpstr>
      <vt:lpstr>Slide 10</vt:lpstr>
      <vt:lpstr>Imam Nawawi led a life of  singular piety (strong belief), righteousness  and simplicity.  After over 20 years, he returned to his hometown. Soon after his arrival at Nawa, he fell ill and died in 676 A.H. (1278 AD).</vt:lpstr>
      <vt:lpstr>ACTIVITY</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Imam Muhyi al-Din Abu Zakariya Yahya bin Sharaf al-Nawawi, for short Imam Nawawi, was born in the village of Nawa in the vicinity of Damascus in 631 A.H. (1233 A.D.).   He grew up in Nawa and at the age of nineteen went to study in Damascus which was considered the center of learning and scholarship.  </dc:title>
  <dc:creator>Toshiba</dc:creator>
  <cp:lastModifiedBy>Toshiba</cp:lastModifiedBy>
  <cp:revision>13</cp:revision>
  <dcterms:created xsi:type="dcterms:W3CDTF">2006-08-16T00:00:00Z</dcterms:created>
  <dcterms:modified xsi:type="dcterms:W3CDTF">2014-12-16T07:50:47Z</dcterms:modified>
</cp:coreProperties>
</file>