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6" r:id="rId1"/>
  </p:sldMasterIdLst>
  <p:notesMasterIdLst>
    <p:notesMasterId r:id="rId7"/>
  </p:notesMasterIdLst>
  <p:sldIdLst>
    <p:sldId id="269" r:id="rId2"/>
    <p:sldId id="307" r:id="rId3"/>
    <p:sldId id="303" r:id="rId4"/>
    <p:sldId id="305" r:id="rId5"/>
    <p:sldId id="30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0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01DA1-1529-4C25-9E62-D02D6CC31498}" type="datetimeFigureOut">
              <a:rPr lang="en-US" smtClean="0"/>
              <a:pPr/>
              <a:t>5/6/2015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7961F-F24B-434F-B7C5-2990C157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52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44A20AC-B911-4E4E-B4D8-1794C94A8F19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2C53-4565-40D7-A7E6-1F50E1D37C3A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9474A-0375-42B1-BA96-F411C4D1C0DF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8B6270-36DA-4F20-A220-6CE2FA840C84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DE59C29-26A4-46B6-A6A4-5EB2A9A3F3D5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8658-4F20-43AA-BF8E-3470E59B71FE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5A2E-6782-41F5-9359-CE914275D482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8F5A-F9E4-46FC-A19C-155BDB59BFF0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1DD239E-ABEA-4A5C-8AF0-8B63E11D6C1E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C0A2-8F18-4154-BE95-4A19EF0E7D9A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EB217E6-35DF-4AEA-B22F-CC31931BCD5F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FB37A65-72E3-48D5-A5B6-0EFABC443299}" type="datetime1">
              <a:rPr lang="en-US" smtClean="0"/>
              <a:pPr/>
              <a:t>5/6/2015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8313" y="6096000"/>
            <a:ext cx="1677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Lesson 06</a:t>
            </a:r>
            <a:endParaRPr lang="en-US" sz="2800" b="1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419600" y="4724400"/>
            <a:ext cx="4495800" cy="10668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latin typeface="Arabic Typesetting" panose="03020402040406030203" pitchFamily="66" charset="-78"/>
                <a:ea typeface="Arial Unicode MS" panose="020B0604020202020204" pitchFamily="34" charset="-128"/>
                <a:cs typeface="Arabic Typesetting" panose="03020402040406030203" pitchFamily="66" charset="-78"/>
              </a:rPr>
              <a:t>Feminine Nouns</a:t>
            </a:r>
            <a:endParaRPr lang="en-US" sz="66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abic Typesetting" panose="03020402040406030203" pitchFamily="66" charset="-78"/>
              <a:ea typeface="Arial Unicode MS" panose="020B0604020202020204" pitchFamily="34" charset="-128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8313" y="6096000"/>
            <a:ext cx="1677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Lesson 06</a:t>
            </a:r>
            <a:endParaRPr lang="en-US" sz="28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 vert="horz" anchor="ctr"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w Cen MT"/>
                <a:ea typeface="+mj-ea"/>
                <a:cs typeface="+mj-cs"/>
              </a:rPr>
              <a:t>All Nouns in Arabic are either masculine or feminine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w Cen MT"/>
              <a:ea typeface="+mj-ea"/>
              <a:cs typeface="+mj-cs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04800" y="1631489"/>
            <a:ext cx="8610600" cy="5013131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EA157A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Some rules: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EA157A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Usually feminine nouns/adjectives have </a:t>
            </a:r>
          </a:p>
          <a:p>
            <a:pPr marL="320040" lvl="1" indent="0">
              <a:spcBef>
                <a:spcPts val="700"/>
              </a:spcBef>
              <a:buClr>
                <a:srgbClr val="EA157A"/>
              </a:buClr>
              <a:buSzPct val="60000"/>
              <a:buNone/>
            </a:pPr>
            <a:r>
              <a:rPr kumimoji="0" lang="ar-SA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  <a:cs typeface="Arial" panose="020B0604020202020204" pitchFamily="34" charset="0"/>
              </a:rPr>
              <a:t>ة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 – endings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EA157A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Body parts that are in pairs in a body are feminine.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EA157A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Single body parts are masculine.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EA157A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Certain nouns have different form for feminine.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EA157A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The feminine of the demonstrative noun </a:t>
            </a:r>
            <a:r>
              <a:rPr kumimoji="0" lang="ar-SA" sz="4000" b="1" i="0" u="none" strike="noStrike" kern="1200" cap="none" spc="0" normalizeH="0" baseline="0" noProof="0" dirty="0" smtClean="0">
                <a:ln w="22225">
                  <a:solidFill>
                    <a:srgbClr val="EA157A"/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Arabic Typesetting" panose="03020402040406030203" pitchFamily="66" charset="-78"/>
                <a:ea typeface="Arial Unicode MS" panose="020B0604020202020204" pitchFamily="34" charset="-128"/>
                <a:cs typeface="Arabic Typesetting" panose="03020402040406030203" pitchFamily="66" charset="-78"/>
              </a:rPr>
              <a:t>هذا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 (this) is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  <a:cs typeface="Arial" panose="020B0604020202020204" pitchFamily="34" charset="0"/>
              </a:rPr>
              <a:t>      هذه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Tw Cen MT"/>
              </a:rPr>
              <a:t> 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uLnTx/>
              <a:uFillTx/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89235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What rule do you think apply to the feminine </a:t>
            </a:r>
            <a:r>
              <a:rPr lang="en-US" sz="2800" smtClean="0"/>
              <a:t>nouns given in  </a:t>
            </a:r>
            <a:r>
              <a:rPr lang="en-US" sz="2800" dirty="0" smtClean="0"/>
              <a:t>the following table?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59227704"/>
              </p:ext>
            </p:extLst>
          </p:nvPr>
        </p:nvGraphicFramePr>
        <p:xfrm>
          <a:off x="428847" y="1600200"/>
          <a:ext cx="838200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7000"/>
                <a:gridCol w="1397000"/>
                <a:gridCol w="1397000"/>
                <a:gridCol w="1397000"/>
                <a:gridCol w="1397000"/>
                <a:gridCol w="1397000"/>
              </a:tblGrid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Q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امرأة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مُدَرِّسَةٌ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البَقَرَةُ</a:t>
                      </a:r>
                      <a:endParaRPr lang="en-US" sz="2400" dirty="0" smtClean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بِنتٌ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القِدرُ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هذهِ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رِجلٌ</a:t>
                      </a:r>
                      <a:endParaRPr lang="en-US" sz="2400" dirty="0" smtClean="0"/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الثَلّاجَةُ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عَينٌ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Q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الأرض</a:t>
                      </a:r>
                      <a:r>
                        <a:rPr kumimoji="0" lang="ar-S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S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  <a:r>
                        <a:rPr kumimoji="0" lang="ar-Q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لشمس</a:t>
                      </a:r>
                      <a:r>
                        <a:rPr kumimoji="0" lang="ar-S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Q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السماء</a:t>
                      </a:r>
                      <a:r>
                        <a:rPr kumimoji="0" lang="ar-S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أُختٌ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أنفٌ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أُذُنٌ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7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What rule do you think apply to the feminine nouns in the following table?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51584683"/>
              </p:ext>
            </p:extLst>
          </p:nvPr>
        </p:nvGraphicFramePr>
        <p:xfrm>
          <a:off x="381000" y="1289297"/>
          <a:ext cx="8229600" cy="533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/>
                <a:gridCol w="914400"/>
                <a:gridCol w="1828800"/>
                <a:gridCol w="914400"/>
                <a:gridCol w="1828800"/>
                <a:gridCol w="9144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Certain nouns have different form for feminine.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Q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امرأة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Usually feminine nouns/adjectives have </a:t>
                      </a:r>
                      <a:r>
                        <a:rPr lang="ar-SA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ة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endings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مُدَرِّسَةٌ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Usually feminine nouns/adjectives have </a:t>
                      </a:r>
                      <a:r>
                        <a:rPr lang="ar-SA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ة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endings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البَقَرَةُ</a:t>
                      </a:r>
                      <a:endParaRPr lang="en-US" sz="2400" dirty="0" smtClean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Certain nouns have different form for feminine.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بِنتٌ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Certain nouns have different form for feminine.</a:t>
                      </a: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القِدرُ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feminine of the demonstrative noun </a:t>
                      </a:r>
                      <a:r>
                        <a:rPr lang="ar-SA" sz="1600" b="1" dirty="0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rgbClr val="92D050"/>
                          </a:solidFill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هذا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(this) is </a:t>
                      </a:r>
                      <a:r>
                        <a:rPr lang="ar-SA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هذه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هذهِ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parts that are in pairs in a body are feminine</a:t>
                      </a:r>
                    </a:p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رِجلٌ</a:t>
                      </a:r>
                      <a:endParaRPr lang="en-US" sz="2400" dirty="0" smtClean="0"/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Usually feminine nouns/adjectives have </a:t>
                      </a:r>
                      <a:r>
                        <a:rPr kumimoji="0" lang="ar-S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ة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– endings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الثَلّاجَةُ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parts that are in pairs in a body are feminine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عَينٌ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Certain nouns have different form for feminine.</a:t>
                      </a:r>
                    </a:p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Q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الأرض</a:t>
                      </a:r>
                      <a:r>
                        <a:rPr kumimoji="0" lang="ar-S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Certain nouns have different form for feminine.</a:t>
                      </a: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S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  <a:r>
                        <a:rPr kumimoji="0" lang="ar-Q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لشمس</a:t>
                      </a:r>
                      <a:r>
                        <a:rPr kumimoji="0" lang="ar-S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Certain nouns have different form for feminine.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Q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السماء</a:t>
                      </a:r>
                      <a:r>
                        <a:rPr kumimoji="0" lang="ar-SA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Certain nouns have different form for feminine.</a:t>
                      </a:r>
                    </a:p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أُختٌ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parts that are in pairs in a body are feminine</a:t>
                      </a:r>
                    </a:p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أنفٌ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Body parts that are in pairs in a body are feminine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أُذُنٌ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72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://www.madinaharabic.com/Templates/Images/s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38125" cy="238125"/>
          </a:xfrm>
          <a:prstGeom prst="rect">
            <a:avLst/>
          </a:prstGeom>
          <a:noFill/>
        </p:spPr>
      </p:pic>
      <p:pic>
        <p:nvPicPr>
          <p:cNvPr id="1026" name="Picture 2" descr="http://www.madinaharabic.com/Templates/Images/s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38125" cy="238125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5638800" y="6248400"/>
            <a:ext cx="3252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Land for Islamic Teachings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84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681</TotalTime>
  <Words>270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 Unicode MS</vt:lpstr>
      <vt:lpstr>Arabic Typesetting</vt:lpstr>
      <vt:lpstr>Arial</vt:lpstr>
      <vt:lpstr>Calibri</vt:lpstr>
      <vt:lpstr>Tw Cen MT</vt:lpstr>
      <vt:lpstr>Wingdings</vt:lpstr>
      <vt:lpstr>Wingdings 2</vt:lpstr>
      <vt:lpstr>Median</vt:lpstr>
      <vt:lpstr>PowerPoint Presentation</vt:lpstr>
      <vt:lpstr>PowerPoint Presentation</vt:lpstr>
      <vt:lpstr>What rule do you think apply to the feminine nouns given in  the following table?</vt:lpstr>
      <vt:lpstr>What rule do you think apply to the feminine nouns in the following table?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are three parts of speech in Arabic</dc:title>
  <dc:creator>Toshiba</dc:creator>
  <cp:lastModifiedBy>Nabila Butt</cp:lastModifiedBy>
  <cp:revision>93</cp:revision>
  <dcterms:created xsi:type="dcterms:W3CDTF">2006-08-16T00:00:00Z</dcterms:created>
  <dcterms:modified xsi:type="dcterms:W3CDTF">2015-05-06T08:54:57Z</dcterms:modified>
</cp:coreProperties>
</file>