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325" r:id="rId2"/>
    <p:sldId id="256" r:id="rId3"/>
    <p:sldId id="259" r:id="rId4"/>
    <p:sldId id="260" r:id="rId5"/>
    <p:sldId id="317" r:id="rId6"/>
    <p:sldId id="336" r:id="rId7"/>
    <p:sldId id="318" r:id="rId8"/>
    <p:sldId id="290" r:id="rId9"/>
    <p:sldId id="269" r:id="rId10"/>
    <p:sldId id="324" r:id="rId11"/>
    <p:sldId id="270" r:id="rId12"/>
    <p:sldId id="274" r:id="rId13"/>
    <p:sldId id="314" r:id="rId14"/>
    <p:sldId id="266" r:id="rId15"/>
    <p:sldId id="273" r:id="rId16"/>
    <p:sldId id="272" r:id="rId17"/>
    <p:sldId id="271" r:id="rId18"/>
    <p:sldId id="339" r:id="rId19"/>
    <p:sldId id="267" r:id="rId20"/>
    <p:sldId id="345" r:id="rId21"/>
    <p:sldId id="338" r:id="rId22"/>
    <p:sldId id="308" r:id="rId23"/>
    <p:sldId id="309" r:id="rId24"/>
    <p:sldId id="307" r:id="rId25"/>
    <p:sldId id="341" r:id="rId26"/>
    <p:sldId id="291" r:id="rId27"/>
    <p:sldId id="297" r:id="rId28"/>
    <p:sldId id="292" r:id="rId29"/>
    <p:sldId id="261" r:id="rId30"/>
    <p:sldId id="331" r:id="rId31"/>
    <p:sldId id="262" r:id="rId32"/>
    <p:sldId id="303" r:id="rId33"/>
    <p:sldId id="263" r:id="rId34"/>
    <p:sldId id="288" r:id="rId35"/>
    <p:sldId id="304" r:id="rId36"/>
    <p:sldId id="321" r:id="rId37"/>
    <p:sldId id="322" r:id="rId38"/>
    <p:sldId id="301" r:id="rId39"/>
    <p:sldId id="264" r:id="rId40"/>
    <p:sldId id="265" r:id="rId41"/>
    <p:sldId id="347" r:id="rId42"/>
    <p:sldId id="348" r:id="rId43"/>
    <p:sldId id="332" r:id="rId44"/>
    <p:sldId id="306" r:id="rId45"/>
    <p:sldId id="337" r:id="rId46"/>
    <p:sldId id="335" r:id="rId47"/>
    <p:sldId id="311" r:id="rId48"/>
    <p:sldId id="310" r:id="rId49"/>
    <p:sldId id="275" r:id="rId50"/>
    <p:sldId id="276" r:id="rId51"/>
    <p:sldId id="277" r:id="rId52"/>
    <p:sldId id="278" r:id="rId53"/>
    <p:sldId id="279" r:id="rId54"/>
    <p:sldId id="281" r:id="rId55"/>
    <p:sldId id="282" r:id="rId56"/>
    <p:sldId id="283" r:id="rId57"/>
    <p:sldId id="284" r:id="rId58"/>
    <p:sldId id="333" r:id="rId59"/>
    <p:sldId id="287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D17D01"/>
    <a:srgbClr val="C6650C"/>
    <a:srgbClr val="FC9804"/>
    <a:srgbClr val="2A90C8"/>
    <a:srgbClr val="5FCD0D"/>
    <a:srgbClr val="FFFF25"/>
    <a:srgbClr val="FFF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8" autoAdjust="0"/>
    <p:restoredTop sz="94328" autoAdjust="0"/>
  </p:normalViewPr>
  <p:slideViewPr>
    <p:cSldViewPr snapToGrid="0">
      <p:cViewPr>
        <p:scale>
          <a:sx n="65" d="100"/>
          <a:sy n="65" d="100"/>
        </p:scale>
        <p:origin x="1120" y="3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2D063-E16A-492F-96CF-FCC6C8C9B503}" type="doc">
      <dgm:prSet loTypeId="urn:microsoft.com/office/officeart/2005/8/layout/funnel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AC0A3A1-3E0E-4C31-B96D-5021651F6755}">
      <dgm:prSet phldrT="[Text]" custT="1"/>
      <dgm:spPr/>
      <dgm:t>
        <a:bodyPr/>
        <a:lstStyle/>
        <a:p>
          <a:r>
            <a:rPr lang="en-US" sz="2800" dirty="0" smtClean="0"/>
            <a:t>Environment</a:t>
          </a:r>
          <a:endParaRPr lang="en-US" sz="2800" dirty="0"/>
        </a:p>
      </dgm:t>
    </dgm:pt>
    <dgm:pt modelId="{D15A7C15-66A1-4575-9DE0-6F3425DA6CC0}" type="parTrans" cxnId="{560B2735-72B6-475A-AA2E-DBB45BA5DE6D}">
      <dgm:prSet/>
      <dgm:spPr/>
      <dgm:t>
        <a:bodyPr/>
        <a:lstStyle/>
        <a:p>
          <a:endParaRPr lang="en-US"/>
        </a:p>
      </dgm:t>
    </dgm:pt>
    <dgm:pt modelId="{7023ED4D-727E-404B-BCD0-C43A2BD1EF55}" type="sibTrans" cxnId="{560B2735-72B6-475A-AA2E-DBB45BA5DE6D}">
      <dgm:prSet/>
      <dgm:spPr/>
      <dgm:t>
        <a:bodyPr/>
        <a:lstStyle/>
        <a:p>
          <a:endParaRPr lang="en-US"/>
        </a:p>
      </dgm:t>
    </dgm:pt>
    <dgm:pt modelId="{4E74728D-676C-4FC3-8862-BD938BEBD717}">
      <dgm:prSet phldrT="[Text]"/>
      <dgm:spPr/>
      <dgm:t>
        <a:bodyPr/>
        <a:lstStyle/>
        <a:p>
          <a:r>
            <a:rPr lang="en-US" dirty="0" smtClean="0"/>
            <a:t>Students</a:t>
          </a:r>
          <a:endParaRPr lang="en-US" dirty="0"/>
        </a:p>
      </dgm:t>
    </dgm:pt>
    <dgm:pt modelId="{8A86C7A8-818E-4389-AF15-F8680E98F600}" type="parTrans" cxnId="{595108B0-4867-42E8-95C1-E35816D73B73}">
      <dgm:prSet/>
      <dgm:spPr/>
      <dgm:t>
        <a:bodyPr/>
        <a:lstStyle/>
        <a:p>
          <a:endParaRPr lang="en-US"/>
        </a:p>
      </dgm:t>
    </dgm:pt>
    <dgm:pt modelId="{1DD2D4FC-9743-4CAA-A265-D12FA32C182C}" type="sibTrans" cxnId="{595108B0-4867-42E8-95C1-E35816D73B73}">
      <dgm:prSet/>
      <dgm:spPr/>
      <dgm:t>
        <a:bodyPr/>
        <a:lstStyle/>
        <a:p>
          <a:endParaRPr lang="en-US"/>
        </a:p>
      </dgm:t>
    </dgm:pt>
    <dgm:pt modelId="{909F41C0-2A3A-449F-B2EF-FC7CF1434FD9}">
      <dgm:prSet phldrT="[Text]"/>
      <dgm:spPr/>
      <dgm:t>
        <a:bodyPr/>
        <a:lstStyle/>
        <a:p>
          <a:r>
            <a:rPr lang="en-US" dirty="0" smtClean="0"/>
            <a:t>Teacher</a:t>
          </a:r>
          <a:endParaRPr lang="en-US" dirty="0"/>
        </a:p>
      </dgm:t>
    </dgm:pt>
    <dgm:pt modelId="{A7363BA4-A555-4D2F-921D-F4D78E9AC29B}" type="parTrans" cxnId="{29A02606-0B6B-4739-B961-61EB88634F65}">
      <dgm:prSet/>
      <dgm:spPr/>
      <dgm:t>
        <a:bodyPr/>
        <a:lstStyle/>
        <a:p>
          <a:endParaRPr lang="en-US"/>
        </a:p>
      </dgm:t>
    </dgm:pt>
    <dgm:pt modelId="{1174A31D-9E1D-44DE-90A0-51109FEEE86F}" type="sibTrans" cxnId="{29A02606-0B6B-4739-B961-61EB88634F65}">
      <dgm:prSet/>
      <dgm:spPr/>
      <dgm:t>
        <a:bodyPr/>
        <a:lstStyle/>
        <a:p>
          <a:endParaRPr lang="en-US"/>
        </a:p>
      </dgm:t>
    </dgm:pt>
    <dgm:pt modelId="{10CADA25-6CEA-488B-AEA4-198C640B3352}">
      <dgm:prSet phldrT="[Text]" custT="1"/>
      <dgm:spPr/>
      <dgm:t>
        <a:bodyPr/>
        <a:lstStyle/>
        <a:p>
          <a:r>
            <a:rPr lang="en-US" sz="4400" dirty="0" smtClean="0"/>
            <a:t>Classroom Management</a:t>
          </a:r>
          <a:endParaRPr lang="en-US" sz="4400" dirty="0"/>
        </a:p>
      </dgm:t>
    </dgm:pt>
    <dgm:pt modelId="{F6FB612D-45F2-490A-930B-53C3A62751BB}" type="parTrans" cxnId="{697ECF51-BD7F-4130-8525-8710098B2B45}">
      <dgm:prSet/>
      <dgm:spPr/>
      <dgm:t>
        <a:bodyPr/>
        <a:lstStyle/>
        <a:p>
          <a:endParaRPr lang="en-US"/>
        </a:p>
      </dgm:t>
    </dgm:pt>
    <dgm:pt modelId="{11B236BC-37C1-4BD8-B926-684B6C44427D}" type="sibTrans" cxnId="{697ECF51-BD7F-4130-8525-8710098B2B45}">
      <dgm:prSet/>
      <dgm:spPr/>
      <dgm:t>
        <a:bodyPr/>
        <a:lstStyle/>
        <a:p>
          <a:endParaRPr lang="en-US"/>
        </a:p>
      </dgm:t>
    </dgm:pt>
    <dgm:pt modelId="{0A62D4DC-954B-4962-A7AE-F700D0FE2076}" type="pres">
      <dgm:prSet presAssocID="{0832D063-E16A-492F-96CF-FCC6C8C9B50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414683-DA73-4AAC-B43F-BFBA31C5FB3D}" type="pres">
      <dgm:prSet presAssocID="{0832D063-E16A-492F-96CF-FCC6C8C9B503}" presName="ellipse" presStyleLbl="trBgShp" presStyleIdx="0" presStyleCnt="1" custScaleX="158533" custScaleY="108253" custLinFactNeighborY="834"/>
      <dgm:spPr/>
    </dgm:pt>
    <dgm:pt modelId="{3347C83E-B17C-43D9-B5C9-EFE162CCBADF}" type="pres">
      <dgm:prSet presAssocID="{0832D063-E16A-492F-96CF-FCC6C8C9B503}" presName="arrow1" presStyleLbl="fgShp" presStyleIdx="0" presStyleCnt="1"/>
      <dgm:spPr/>
    </dgm:pt>
    <dgm:pt modelId="{55B1DAA0-22EF-4464-946A-AFD8B5AD8E07}" type="pres">
      <dgm:prSet presAssocID="{0832D063-E16A-492F-96CF-FCC6C8C9B503}" presName="rectangle" presStyleLbl="revTx" presStyleIdx="0" presStyleCnt="1" custScaleX="148619" custScaleY="110589" custLinFactNeighborX="156" custLinFactNeighborY="-11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27C12-4354-4048-AA70-A4A3D03211E3}" type="pres">
      <dgm:prSet presAssocID="{4E74728D-676C-4FC3-8862-BD938BEBD717}" presName="item1" presStyleLbl="node1" presStyleIdx="0" presStyleCnt="3" custScaleX="161729" custScaleY="161729" custLinFactY="-5574" custLinFactNeighborX="8007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B2A44-8FCD-4D36-8FB2-3035224EA05A}" type="pres">
      <dgm:prSet presAssocID="{909F41C0-2A3A-449F-B2EF-FC7CF1434FD9}" presName="item2" presStyleLbl="node1" presStyleIdx="1" presStyleCnt="3" custScaleX="163920" custScaleY="163920" custLinFactNeighborX="-15766" custLinFactNeighborY="-265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A8484-027B-4C42-BDD3-E291FF767DB3}" type="pres">
      <dgm:prSet presAssocID="{10CADA25-6CEA-488B-AEA4-198C640B3352}" presName="item3" presStyleLbl="node1" presStyleIdx="2" presStyleCnt="3" custScaleX="187915" custScaleY="187915" custLinFactNeighborX="-36924" custLinFactNeighborY="987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D30F3-1EA7-4562-BFAA-C58476E2AF06}" type="pres">
      <dgm:prSet presAssocID="{0832D063-E16A-492F-96CF-FCC6C8C9B503}" presName="funnel" presStyleLbl="trAlignAcc1" presStyleIdx="0" presStyleCnt="1" custScaleX="153792" custScaleY="110000" custLinFactNeighborY="3006"/>
      <dgm:spPr/>
    </dgm:pt>
  </dgm:ptLst>
  <dgm:cxnLst>
    <dgm:cxn modelId="{F1FD3D23-E840-4B98-B622-19AE7A79630D}" type="presOf" srcId="{909F41C0-2A3A-449F-B2EF-FC7CF1434FD9}" destId="{E0127C12-4354-4048-AA70-A4A3D03211E3}" srcOrd="0" destOrd="0" presId="urn:microsoft.com/office/officeart/2005/8/layout/funnel1"/>
    <dgm:cxn modelId="{E6619BA2-0819-4CBF-8226-F9C6844A7BD8}" type="presOf" srcId="{4E74728D-676C-4FC3-8862-BD938BEBD717}" destId="{02AB2A44-8FCD-4D36-8FB2-3035224EA05A}" srcOrd="0" destOrd="0" presId="urn:microsoft.com/office/officeart/2005/8/layout/funnel1"/>
    <dgm:cxn modelId="{697ECF51-BD7F-4130-8525-8710098B2B45}" srcId="{0832D063-E16A-492F-96CF-FCC6C8C9B503}" destId="{10CADA25-6CEA-488B-AEA4-198C640B3352}" srcOrd="3" destOrd="0" parTransId="{F6FB612D-45F2-490A-930B-53C3A62751BB}" sibTransId="{11B236BC-37C1-4BD8-B926-684B6C44427D}"/>
    <dgm:cxn modelId="{CF88B91F-5D75-4B4A-B499-45038BCECD59}" type="presOf" srcId="{0832D063-E16A-492F-96CF-FCC6C8C9B503}" destId="{0A62D4DC-954B-4962-A7AE-F700D0FE2076}" srcOrd="0" destOrd="0" presId="urn:microsoft.com/office/officeart/2005/8/layout/funnel1"/>
    <dgm:cxn modelId="{BECC7D58-7BAB-49E3-A328-4074C6096F78}" type="presOf" srcId="{10CADA25-6CEA-488B-AEA4-198C640B3352}" destId="{55B1DAA0-22EF-4464-946A-AFD8B5AD8E07}" srcOrd="0" destOrd="0" presId="urn:microsoft.com/office/officeart/2005/8/layout/funnel1"/>
    <dgm:cxn modelId="{21FFB599-BBA5-403E-AFA0-64FDE397C3C8}" type="presOf" srcId="{7AC0A3A1-3E0E-4C31-B96D-5021651F6755}" destId="{FB8A8484-027B-4C42-BDD3-E291FF767DB3}" srcOrd="0" destOrd="0" presId="urn:microsoft.com/office/officeart/2005/8/layout/funnel1"/>
    <dgm:cxn modelId="{29A02606-0B6B-4739-B961-61EB88634F65}" srcId="{0832D063-E16A-492F-96CF-FCC6C8C9B503}" destId="{909F41C0-2A3A-449F-B2EF-FC7CF1434FD9}" srcOrd="2" destOrd="0" parTransId="{A7363BA4-A555-4D2F-921D-F4D78E9AC29B}" sibTransId="{1174A31D-9E1D-44DE-90A0-51109FEEE86F}"/>
    <dgm:cxn modelId="{560B2735-72B6-475A-AA2E-DBB45BA5DE6D}" srcId="{0832D063-E16A-492F-96CF-FCC6C8C9B503}" destId="{7AC0A3A1-3E0E-4C31-B96D-5021651F6755}" srcOrd="0" destOrd="0" parTransId="{D15A7C15-66A1-4575-9DE0-6F3425DA6CC0}" sibTransId="{7023ED4D-727E-404B-BCD0-C43A2BD1EF55}"/>
    <dgm:cxn modelId="{595108B0-4867-42E8-95C1-E35816D73B73}" srcId="{0832D063-E16A-492F-96CF-FCC6C8C9B503}" destId="{4E74728D-676C-4FC3-8862-BD938BEBD717}" srcOrd="1" destOrd="0" parTransId="{8A86C7A8-818E-4389-AF15-F8680E98F600}" sibTransId="{1DD2D4FC-9743-4CAA-A265-D12FA32C182C}"/>
    <dgm:cxn modelId="{47EE363D-189D-45D7-BA2B-F746557A49E8}" type="presParOf" srcId="{0A62D4DC-954B-4962-A7AE-F700D0FE2076}" destId="{D7414683-DA73-4AAC-B43F-BFBA31C5FB3D}" srcOrd="0" destOrd="0" presId="urn:microsoft.com/office/officeart/2005/8/layout/funnel1"/>
    <dgm:cxn modelId="{6A5CA24C-A747-41DA-8761-198709E70053}" type="presParOf" srcId="{0A62D4DC-954B-4962-A7AE-F700D0FE2076}" destId="{3347C83E-B17C-43D9-B5C9-EFE162CCBADF}" srcOrd="1" destOrd="0" presId="urn:microsoft.com/office/officeart/2005/8/layout/funnel1"/>
    <dgm:cxn modelId="{04749B5D-BFCA-40B8-B0C0-67C16863E548}" type="presParOf" srcId="{0A62D4DC-954B-4962-A7AE-F700D0FE2076}" destId="{55B1DAA0-22EF-4464-946A-AFD8B5AD8E07}" srcOrd="2" destOrd="0" presId="urn:microsoft.com/office/officeart/2005/8/layout/funnel1"/>
    <dgm:cxn modelId="{7E85AD68-D1E1-4746-998B-6FE6C982EBE5}" type="presParOf" srcId="{0A62D4DC-954B-4962-A7AE-F700D0FE2076}" destId="{E0127C12-4354-4048-AA70-A4A3D03211E3}" srcOrd="3" destOrd="0" presId="urn:microsoft.com/office/officeart/2005/8/layout/funnel1"/>
    <dgm:cxn modelId="{1EA4FCF2-304B-49FF-86C6-D927633D03BA}" type="presParOf" srcId="{0A62D4DC-954B-4962-A7AE-F700D0FE2076}" destId="{02AB2A44-8FCD-4D36-8FB2-3035224EA05A}" srcOrd="4" destOrd="0" presId="urn:microsoft.com/office/officeart/2005/8/layout/funnel1"/>
    <dgm:cxn modelId="{1E131E51-31BB-4A5B-B5CF-88CC856068F9}" type="presParOf" srcId="{0A62D4DC-954B-4962-A7AE-F700D0FE2076}" destId="{FB8A8484-027B-4C42-BDD3-E291FF767DB3}" srcOrd="5" destOrd="0" presId="urn:microsoft.com/office/officeart/2005/8/layout/funnel1"/>
    <dgm:cxn modelId="{E6AE598A-09E0-42A0-8012-C688E8BDDD95}" type="presParOf" srcId="{0A62D4DC-954B-4962-A7AE-F700D0FE2076}" destId="{059D30F3-1EA7-4562-BFAA-C58476E2AF0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13F722-0FF5-4A18-B533-31B45109857C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AE4C8C-5AF4-43D0-9684-43C6CB8914D1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b="1" dirty="0" smtClean="0"/>
            <a:t>Build Community</a:t>
          </a:r>
          <a:r>
            <a:rPr lang="en-US" sz="2000" b="1" dirty="0" smtClean="0"/>
            <a:t/>
          </a:r>
          <a:br>
            <a:rPr lang="en-US" sz="2000" b="1" dirty="0" smtClean="0"/>
          </a:br>
          <a:endParaRPr lang="en-US" sz="2000" b="1" dirty="0" smtClean="0"/>
        </a:p>
      </dgm:t>
    </dgm:pt>
    <dgm:pt modelId="{5EA4BF05-FBBA-49B7-83C1-5827AC6912C7}" type="parTrans" cxnId="{FDC9DE46-C249-4658-B001-E8CC4FED8A53}">
      <dgm:prSet/>
      <dgm:spPr/>
      <dgm:t>
        <a:bodyPr/>
        <a:lstStyle/>
        <a:p>
          <a:endParaRPr lang="en-US"/>
        </a:p>
      </dgm:t>
    </dgm:pt>
    <dgm:pt modelId="{CBF1367A-1895-4667-B28E-B8BF45CAE02A}" type="sibTrans" cxnId="{FDC9DE46-C249-4658-B001-E8CC4FED8A53}">
      <dgm:prSet/>
      <dgm:spPr/>
      <dgm:t>
        <a:bodyPr/>
        <a:lstStyle/>
        <a:p>
          <a:endParaRPr lang="en-US"/>
        </a:p>
      </dgm:t>
    </dgm:pt>
    <dgm:pt modelId="{87D3D423-BC91-4580-9C83-D4375F5C18D8}">
      <dgm:prSet phldrT="[Text]" custT="1"/>
      <dgm:spPr>
        <a:solidFill>
          <a:srgbClr val="D17D01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Establish Rules &amp; Procedures</a:t>
          </a:r>
        </a:p>
      </dgm:t>
    </dgm:pt>
    <dgm:pt modelId="{300A691D-7A3C-42F6-B7DE-2DD74A27915A}" type="parTrans" cxnId="{56023187-401A-41A9-A4C9-0414A314E1CD}">
      <dgm:prSet/>
      <dgm:spPr/>
      <dgm:t>
        <a:bodyPr/>
        <a:lstStyle/>
        <a:p>
          <a:endParaRPr lang="en-US"/>
        </a:p>
      </dgm:t>
    </dgm:pt>
    <dgm:pt modelId="{FEF5AFCB-47A2-4B8E-8598-880FF85C55D3}" type="sibTrans" cxnId="{56023187-401A-41A9-A4C9-0414A314E1CD}">
      <dgm:prSet/>
      <dgm:spPr/>
      <dgm:t>
        <a:bodyPr/>
        <a:lstStyle/>
        <a:p>
          <a:endParaRPr lang="en-US"/>
        </a:p>
      </dgm:t>
    </dgm:pt>
    <dgm:pt modelId="{AFFFAC5F-7F0E-4531-AA03-4394A4BEBD79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l"/>
          <a:r>
            <a:rPr lang="en-US" sz="2400" b="1" dirty="0" smtClean="0"/>
            <a:t>-Plan</a:t>
          </a:r>
          <a:br>
            <a:rPr lang="en-US" sz="2400" b="1" dirty="0" smtClean="0"/>
          </a:br>
          <a:r>
            <a:rPr lang="en-US" sz="2400" b="1" dirty="0" smtClean="0"/>
            <a:t>-Be Prepared</a:t>
          </a:r>
          <a:br>
            <a:rPr lang="en-US" sz="2400" b="1" dirty="0" smtClean="0"/>
          </a:br>
          <a:r>
            <a:rPr lang="en-US" sz="2400" b="1" dirty="0" smtClean="0"/>
            <a:t>-Manage Time</a:t>
          </a:r>
          <a:endParaRPr lang="en-US" sz="2400" b="1" dirty="0"/>
        </a:p>
      </dgm:t>
    </dgm:pt>
    <dgm:pt modelId="{C84444F4-2B0A-4F9A-934A-7964AEBC3498}" type="parTrans" cxnId="{74445199-18EA-4781-B1EE-F79E97A52269}">
      <dgm:prSet/>
      <dgm:spPr/>
      <dgm:t>
        <a:bodyPr/>
        <a:lstStyle/>
        <a:p>
          <a:endParaRPr lang="en-US"/>
        </a:p>
      </dgm:t>
    </dgm:pt>
    <dgm:pt modelId="{44F0A8AB-4180-4DF3-B121-14DD7F27FD6C}" type="sibTrans" cxnId="{74445199-18EA-4781-B1EE-F79E97A52269}">
      <dgm:prSet/>
      <dgm:spPr/>
      <dgm:t>
        <a:bodyPr/>
        <a:lstStyle/>
        <a:p>
          <a:endParaRPr lang="en-US"/>
        </a:p>
      </dgm:t>
    </dgm:pt>
    <dgm:pt modelId="{CDFA5161-F8A8-4766-A585-ED56D6F1C8B0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-Engage </a:t>
          </a:r>
          <a:br>
            <a:rPr lang="en-US" sz="2400" b="1" dirty="0" smtClean="0"/>
          </a:br>
          <a:r>
            <a:rPr lang="en-US" sz="2400" b="1" dirty="0" smtClean="0"/>
            <a:t>-Differentiate</a:t>
          </a:r>
        </a:p>
        <a:p>
          <a:pPr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dirty="0"/>
        </a:p>
      </dgm:t>
    </dgm:pt>
    <dgm:pt modelId="{8F511A28-83D3-4E59-AF3A-BA34CA78D00D}" type="parTrans" cxnId="{63A56BD8-6930-4C1D-AAE9-1D09572C4A9C}">
      <dgm:prSet/>
      <dgm:spPr/>
      <dgm:t>
        <a:bodyPr/>
        <a:lstStyle/>
        <a:p>
          <a:endParaRPr lang="en-US"/>
        </a:p>
      </dgm:t>
    </dgm:pt>
    <dgm:pt modelId="{A07855D4-A875-4566-B649-94F3B579DC14}" type="sibTrans" cxnId="{63A56BD8-6930-4C1D-AAE9-1D09572C4A9C}">
      <dgm:prSet/>
      <dgm:spPr/>
      <dgm:t>
        <a:bodyPr/>
        <a:lstStyle/>
        <a:p>
          <a:endParaRPr lang="en-US"/>
        </a:p>
      </dgm:t>
    </dgm:pt>
    <dgm:pt modelId="{0682F481-A41B-4487-BC15-291FC8C062F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-Praise                                   -Respect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-Motivate</a:t>
          </a:r>
          <a:endParaRPr lang="en-US" sz="2000" dirty="0"/>
        </a:p>
      </dgm:t>
    </dgm:pt>
    <dgm:pt modelId="{2A3656B9-5430-483D-BECA-F8876F4EB4AE}" type="parTrans" cxnId="{9DD7F1EC-CB10-4C8C-AF7A-59688C4A224E}">
      <dgm:prSet/>
      <dgm:spPr/>
      <dgm:t>
        <a:bodyPr/>
        <a:lstStyle/>
        <a:p>
          <a:endParaRPr lang="en-US"/>
        </a:p>
      </dgm:t>
    </dgm:pt>
    <dgm:pt modelId="{6EACBBBE-C36B-4E27-809E-AB8F44D30CF2}" type="sibTrans" cxnId="{9DD7F1EC-CB10-4C8C-AF7A-59688C4A224E}">
      <dgm:prSet/>
      <dgm:spPr/>
      <dgm:t>
        <a:bodyPr/>
        <a:lstStyle/>
        <a:p>
          <a:endParaRPr lang="en-US"/>
        </a:p>
      </dgm:t>
    </dgm:pt>
    <dgm:pt modelId="{0AB9676A-B849-431D-A7EC-CD7B3469FA04}" type="pres">
      <dgm:prSet presAssocID="{D513F722-0FF5-4A18-B533-31B45109857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E3F4AC-3CE4-48EC-AAAB-B66DED6EC47A}" type="pres">
      <dgm:prSet presAssocID="{B9AE4C8C-5AF4-43D0-9684-43C6CB8914D1}" presName="node" presStyleLbl="node1" presStyleIdx="0" presStyleCnt="5" custScaleX="11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4BD97-BF08-452F-8DAD-1F0D64458C4C}" type="pres">
      <dgm:prSet presAssocID="{B9AE4C8C-5AF4-43D0-9684-43C6CB8914D1}" presName="spNode" presStyleCnt="0"/>
      <dgm:spPr/>
      <dgm:t>
        <a:bodyPr/>
        <a:lstStyle/>
        <a:p>
          <a:endParaRPr lang="en-US"/>
        </a:p>
      </dgm:t>
    </dgm:pt>
    <dgm:pt modelId="{446A27D5-0B0F-48F6-892F-D64DAA2BC32B}" type="pres">
      <dgm:prSet presAssocID="{CBF1367A-1895-4667-B28E-B8BF45CAE02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580BA168-06B7-47ED-9524-360CCD11012E}" type="pres">
      <dgm:prSet presAssocID="{87D3D423-BC91-4580-9C83-D4375F5C18D8}" presName="node" presStyleLbl="node1" presStyleIdx="1" presStyleCnt="5" custScaleX="114606" custScaleY="111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1F85E-D002-42FF-B130-A3D6C5D7CECD}" type="pres">
      <dgm:prSet presAssocID="{87D3D423-BC91-4580-9C83-D4375F5C18D8}" presName="spNode" presStyleCnt="0"/>
      <dgm:spPr/>
      <dgm:t>
        <a:bodyPr/>
        <a:lstStyle/>
        <a:p>
          <a:endParaRPr lang="en-US"/>
        </a:p>
      </dgm:t>
    </dgm:pt>
    <dgm:pt modelId="{2C3941D8-12DC-4220-9F47-502466EECD5C}" type="pres">
      <dgm:prSet presAssocID="{FEF5AFCB-47A2-4B8E-8598-880FF85C55D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9BC2344-3267-4AEC-915D-E288414771A9}" type="pres">
      <dgm:prSet presAssocID="{AFFFAC5F-7F0E-4531-AA03-4394A4BEBD79}" presName="node" presStyleLbl="node1" presStyleIdx="2" presStyleCnt="5" custScaleX="1266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F3E321-8AC4-4674-B6E4-3533B24BF5CA}" type="pres">
      <dgm:prSet presAssocID="{AFFFAC5F-7F0E-4531-AA03-4394A4BEBD79}" presName="spNode" presStyleCnt="0"/>
      <dgm:spPr/>
      <dgm:t>
        <a:bodyPr/>
        <a:lstStyle/>
        <a:p>
          <a:endParaRPr lang="en-US"/>
        </a:p>
      </dgm:t>
    </dgm:pt>
    <dgm:pt modelId="{6E806A51-9EE9-49DF-81A1-65020696B686}" type="pres">
      <dgm:prSet presAssocID="{44F0A8AB-4180-4DF3-B121-14DD7F27FD6C}" presName="sibTrans" presStyleLbl="sibTrans1D1" presStyleIdx="2" presStyleCnt="5"/>
      <dgm:spPr/>
      <dgm:t>
        <a:bodyPr/>
        <a:lstStyle/>
        <a:p>
          <a:endParaRPr lang="en-US"/>
        </a:p>
      </dgm:t>
    </dgm:pt>
    <dgm:pt modelId="{201F487B-C599-4097-9053-F21A0FE3DD6C}" type="pres">
      <dgm:prSet presAssocID="{CDFA5161-F8A8-4766-A585-ED56D6F1C8B0}" presName="node" presStyleLbl="node1" presStyleIdx="3" presStyleCnt="5" custScaleX="123665" custScaleY="1026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FA93C-5243-45E6-8DEF-B3BBB6E7E052}" type="pres">
      <dgm:prSet presAssocID="{CDFA5161-F8A8-4766-A585-ED56D6F1C8B0}" presName="spNode" presStyleCnt="0"/>
      <dgm:spPr/>
      <dgm:t>
        <a:bodyPr/>
        <a:lstStyle/>
        <a:p>
          <a:endParaRPr lang="en-US"/>
        </a:p>
      </dgm:t>
    </dgm:pt>
    <dgm:pt modelId="{5850686C-876A-4861-8BED-68BF64C7254F}" type="pres">
      <dgm:prSet presAssocID="{A07855D4-A875-4566-B649-94F3B579DC1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1DD25EB5-11FA-4CF8-8F4F-FA16F39D5A2D}" type="pres">
      <dgm:prSet presAssocID="{0682F481-A41B-4487-BC15-291FC8C062F6}" presName="node" presStyleLbl="node1" presStyleIdx="4" presStyleCnt="5" custScaleX="117695" custScaleY="113775" custRadScaleRad="102991" custRadScaleInc="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976D7-5FE3-40A2-A254-BBF8B841C295}" type="pres">
      <dgm:prSet presAssocID="{0682F481-A41B-4487-BC15-291FC8C062F6}" presName="spNode" presStyleCnt="0"/>
      <dgm:spPr/>
      <dgm:t>
        <a:bodyPr/>
        <a:lstStyle/>
        <a:p>
          <a:endParaRPr lang="en-US"/>
        </a:p>
      </dgm:t>
    </dgm:pt>
    <dgm:pt modelId="{D43D5A00-B552-4E63-8D85-0EEE723FB936}" type="pres">
      <dgm:prSet presAssocID="{6EACBBBE-C36B-4E27-809E-AB8F44D30CF2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242D07FB-BD13-4804-8859-09F8BB430832}" type="presOf" srcId="{CBF1367A-1895-4667-B28E-B8BF45CAE02A}" destId="{446A27D5-0B0F-48F6-892F-D64DAA2BC32B}" srcOrd="0" destOrd="0" presId="urn:microsoft.com/office/officeart/2005/8/layout/cycle6"/>
    <dgm:cxn modelId="{56023187-401A-41A9-A4C9-0414A314E1CD}" srcId="{D513F722-0FF5-4A18-B533-31B45109857C}" destId="{87D3D423-BC91-4580-9C83-D4375F5C18D8}" srcOrd="1" destOrd="0" parTransId="{300A691D-7A3C-42F6-B7DE-2DD74A27915A}" sibTransId="{FEF5AFCB-47A2-4B8E-8598-880FF85C55D3}"/>
    <dgm:cxn modelId="{9DD7F1EC-CB10-4C8C-AF7A-59688C4A224E}" srcId="{D513F722-0FF5-4A18-B533-31B45109857C}" destId="{0682F481-A41B-4487-BC15-291FC8C062F6}" srcOrd="4" destOrd="0" parTransId="{2A3656B9-5430-483D-BECA-F8876F4EB4AE}" sibTransId="{6EACBBBE-C36B-4E27-809E-AB8F44D30CF2}"/>
    <dgm:cxn modelId="{0864EA37-6361-4931-BA6E-A137F9EB6D2E}" type="presOf" srcId="{87D3D423-BC91-4580-9C83-D4375F5C18D8}" destId="{580BA168-06B7-47ED-9524-360CCD11012E}" srcOrd="0" destOrd="0" presId="urn:microsoft.com/office/officeart/2005/8/layout/cycle6"/>
    <dgm:cxn modelId="{18211F87-7E16-4A4D-A5A5-5BC79C7B7698}" type="presOf" srcId="{FEF5AFCB-47A2-4B8E-8598-880FF85C55D3}" destId="{2C3941D8-12DC-4220-9F47-502466EECD5C}" srcOrd="0" destOrd="0" presId="urn:microsoft.com/office/officeart/2005/8/layout/cycle6"/>
    <dgm:cxn modelId="{F4E97799-AE17-4C9F-9D4D-5CBE3D65F3AD}" type="presOf" srcId="{CDFA5161-F8A8-4766-A585-ED56D6F1C8B0}" destId="{201F487B-C599-4097-9053-F21A0FE3DD6C}" srcOrd="0" destOrd="0" presId="urn:microsoft.com/office/officeart/2005/8/layout/cycle6"/>
    <dgm:cxn modelId="{8B334673-3283-4469-A6AD-1E84DEC4AEC4}" type="presOf" srcId="{44F0A8AB-4180-4DF3-B121-14DD7F27FD6C}" destId="{6E806A51-9EE9-49DF-81A1-65020696B686}" srcOrd="0" destOrd="0" presId="urn:microsoft.com/office/officeart/2005/8/layout/cycle6"/>
    <dgm:cxn modelId="{FF7F2827-B161-4BDE-AA5D-01B41D97C4BD}" type="presOf" srcId="{AFFFAC5F-7F0E-4531-AA03-4394A4BEBD79}" destId="{B9BC2344-3267-4AEC-915D-E288414771A9}" srcOrd="0" destOrd="0" presId="urn:microsoft.com/office/officeart/2005/8/layout/cycle6"/>
    <dgm:cxn modelId="{052556D6-5506-4B23-861A-1148ACE020B3}" type="presOf" srcId="{D513F722-0FF5-4A18-B533-31B45109857C}" destId="{0AB9676A-B849-431D-A7EC-CD7B3469FA04}" srcOrd="0" destOrd="0" presId="urn:microsoft.com/office/officeart/2005/8/layout/cycle6"/>
    <dgm:cxn modelId="{74445199-18EA-4781-B1EE-F79E97A52269}" srcId="{D513F722-0FF5-4A18-B533-31B45109857C}" destId="{AFFFAC5F-7F0E-4531-AA03-4394A4BEBD79}" srcOrd="2" destOrd="0" parTransId="{C84444F4-2B0A-4F9A-934A-7964AEBC3498}" sibTransId="{44F0A8AB-4180-4DF3-B121-14DD7F27FD6C}"/>
    <dgm:cxn modelId="{CAF12EFC-D2A1-4DF0-906B-CC674A8F519D}" type="presOf" srcId="{6EACBBBE-C36B-4E27-809E-AB8F44D30CF2}" destId="{D43D5A00-B552-4E63-8D85-0EEE723FB936}" srcOrd="0" destOrd="0" presId="urn:microsoft.com/office/officeart/2005/8/layout/cycle6"/>
    <dgm:cxn modelId="{0F72370F-E7A9-4024-B5F5-79FCFF15CC07}" type="presOf" srcId="{A07855D4-A875-4566-B649-94F3B579DC14}" destId="{5850686C-876A-4861-8BED-68BF64C7254F}" srcOrd="0" destOrd="0" presId="urn:microsoft.com/office/officeart/2005/8/layout/cycle6"/>
    <dgm:cxn modelId="{36F9401F-928B-4447-A37E-DA6B090181FD}" type="presOf" srcId="{0682F481-A41B-4487-BC15-291FC8C062F6}" destId="{1DD25EB5-11FA-4CF8-8F4F-FA16F39D5A2D}" srcOrd="0" destOrd="0" presId="urn:microsoft.com/office/officeart/2005/8/layout/cycle6"/>
    <dgm:cxn modelId="{FDC9DE46-C249-4658-B001-E8CC4FED8A53}" srcId="{D513F722-0FF5-4A18-B533-31B45109857C}" destId="{B9AE4C8C-5AF4-43D0-9684-43C6CB8914D1}" srcOrd="0" destOrd="0" parTransId="{5EA4BF05-FBBA-49B7-83C1-5827AC6912C7}" sibTransId="{CBF1367A-1895-4667-B28E-B8BF45CAE02A}"/>
    <dgm:cxn modelId="{6539B957-2359-432A-9C8F-4FBFBB3C57D0}" type="presOf" srcId="{B9AE4C8C-5AF4-43D0-9684-43C6CB8914D1}" destId="{FEE3F4AC-3CE4-48EC-AAAB-B66DED6EC47A}" srcOrd="0" destOrd="0" presId="urn:microsoft.com/office/officeart/2005/8/layout/cycle6"/>
    <dgm:cxn modelId="{63A56BD8-6930-4C1D-AAE9-1D09572C4A9C}" srcId="{D513F722-0FF5-4A18-B533-31B45109857C}" destId="{CDFA5161-F8A8-4766-A585-ED56D6F1C8B0}" srcOrd="3" destOrd="0" parTransId="{8F511A28-83D3-4E59-AF3A-BA34CA78D00D}" sibTransId="{A07855D4-A875-4566-B649-94F3B579DC14}"/>
    <dgm:cxn modelId="{D99CCFC3-605E-4F8A-AD4F-FCACB46360AB}" type="presParOf" srcId="{0AB9676A-B849-431D-A7EC-CD7B3469FA04}" destId="{FEE3F4AC-3CE4-48EC-AAAB-B66DED6EC47A}" srcOrd="0" destOrd="0" presId="urn:microsoft.com/office/officeart/2005/8/layout/cycle6"/>
    <dgm:cxn modelId="{7853D807-753E-43B6-90E0-8859FDC082CD}" type="presParOf" srcId="{0AB9676A-B849-431D-A7EC-CD7B3469FA04}" destId="{9B64BD97-BF08-452F-8DAD-1F0D64458C4C}" srcOrd="1" destOrd="0" presId="urn:microsoft.com/office/officeart/2005/8/layout/cycle6"/>
    <dgm:cxn modelId="{8BE34605-D551-482E-9C3A-5CAF369EE8F6}" type="presParOf" srcId="{0AB9676A-B849-431D-A7EC-CD7B3469FA04}" destId="{446A27D5-0B0F-48F6-892F-D64DAA2BC32B}" srcOrd="2" destOrd="0" presId="urn:microsoft.com/office/officeart/2005/8/layout/cycle6"/>
    <dgm:cxn modelId="{CDBA0332-F4C8-4E0E-9A01-5FC3F231847C}" type="presParOf" srcId="{0AB9676A-B849-431D-A7EC-CD7B3469FA04}" destId="{580BA168-06B7-47ED-9524-360CCD11012E}" srcOrd="3" destOrd="0" presId="urn:microsoft.com/office/officeart/2005/8/layout/cycle6"/>
    <dgm:cxn modelId="{FCC20924-8755-4302-9160-37D7EA097EBB}" type="presParOf" srcId="{0AB9676A-B849-431D-A7EC-CD7B3469FA04}" destId="{1521F85E-D002-42FF-B130-A3D6C5D7CECD}" srcOrd="4" destOrd="0" presId="urn:microsoft.com/office/officeart/2005/8/layout/cycle6"/>
    <dgm:cxn modelId="{D1AA578C-D318-44F4-8A24-27786A95A70A}" type="presParOf" srcId="{0AB9676A-B849-431D-A7EC-CD7B3469FA04}" destId="{2C3941D8-12DC-4220-9F47-502466EECD5C}" srcOrd="5" destOrd="0" presId="urn:microsoft.com/office/officeart/2005/8/layout/cycle6"/>
    <dgm:cxn modelId="{CA8568B6-C377-4CF5-A414-654827E73EB4}" type="presParOf" srcId="{0AB9676A-B849-431D-A7EC-CD7B3469FA04}" destId="{B9BC2344-3267-4AEC-915D-E288414771A9}" srcOrd="6" destOrd="0" presId="urn:microsoft.com/office/officeart/2005/8/layout/cycle6"/>
    <dgm:cxn modelId="{4BD48F18-BDC0-43AD-BC2C-B7B742125A3A}" type="presParOf" srcId="{0AB9676A-B849-431D-A7EC-CD7B3469FA04}" destId="{DCF3E321-8AC4-4674-B6E4-3533B24BF5CA}" srcOrd="7" destOrd="0" presId="urn:microsoft.com/office/officeart/2005/8/layout/cycle6"/>
    <dgm:cxn modelId="{1C08DEAD-6E74-4393-A639-4975F7944B17}" type="presParOf" srcId="{0AB9676A-B849-431D-A7EC-CD7B3469FA04}" destId="{6E806A51-9EE9-49DF-81A1-65020696B686}" srcOrd="8" destOrd="0" presId="urn:microsoft.com/office/officeart/2005/8/layout/cycle6"/>
    <dgm:cxn modelId="{A45446E2-62E7-47A2-A82B-749A58D4DC23}" type="presParOf" srcId="{0AB9676A-B849-431D-A7EC-CD7B3469FA04}" destId="{201F487B-C599-4097-9053-F21A0FE3DD6C}" srcOrd="9" destOrd="0" presId="urn:microsoft.com/office/officeart/2005/8/layout/cycle6"/>
    <dgm:cxn modelId="{2CE6335C-359F-4701-AAD1-E4849CE585BE}" type="presParOf" srcId="{0AB9676A-B849-431D-A7EC-CD7B3469FA04}" destId="{3F5FA93C-5243-45E6-8DEF-B3BBB6E7E052}" srcOrd="10" destOrd="0" presId="urn:microsoft.com/office/officeart/2005/8/layout/cycle6"/>
    <dgm:cxn modelId="{92A85F1D-EC69-4083-AD50-A21C1B9CC968}" type="presParOf" srcId="{0AB9676A-B849-431D-A7EC-CD7B3469FA04}" destId="{5850686C-876A-4861-8BED-68BF64C7254F}" srcOrd="11" destOrd="0" presId="urn:microsoft.com/office/officeart/2005/8/layout/cycle6"/>
    <dgm:cxn modelId="{6B53E444-1888-45B2-A6B6-4AAB7C039C66}" type="presParOf" srcId="{0AB9676A-B849-431D-A7EC-CD7B3469FA04}" destId="{1DD25EB5-11FA-4CF8-8F4F-FA16F39D5A2D}" srcOrd="12" destOrd="0" presId="urn:microsoft.com/office/officeart/2005/8/layout/cycle6"/>
    <dgm:cxn modelId="{47FB6A49-443D-4BE9-98A9-5AB4D44E63B5}" type="presParOf" srcId="{0AB9676A-B849-431D-A7EC-CD7B3469FA04}" destId="{AA6976D7-5FE3-40A2-A254-BBF8B841C295}" srcOrd="13" destOrd="0" presId="urn:microsoft.com/office/officeart/2005/8/layout/cycle6"/>
    <dgm:cxn modelId="{3CD89825-0580-4FFF-8CCC-A5C65037B1D0}" type="presParOf" srcId="{0AB9676A-B849-431D-A7EC-CD7B3469FA04}" destId="{D43D5A00-B552-4E63-8D85-0EEE723FB93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14683-DA73-4AAC-B43F-BFBA31C5FB3D}">
      <dsp:nvSpPr>
        <dsp:cNvPr id="0" name=""/>
        <dsp:cNvSpPr/>
      </dsp:nvSpPr>
      <dsp:spPr>
        <a:xfrm>
          <a:off x="5271949" y="390237"/>
          <a:ext cx="8346899" cy="1979400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7C83E-B17C-43D9-B5C9-EFE162CCBADF}">
      <dsp:nvSpPr>
        <dsp:cNvPr id="0" name=""/>
        <dsp:cNvSpPr/>
      </dsp:nvSpPr>
      <dsp:spPr>
        <a:xfrm>
          <a:off x="8943379" y="4927805"/>
          <a:ext cx="1020365" cy="653034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B1DAA0-22EF-4464-946A-AFD8B5AD8E07}">
      <dsp:nvSpPr>
        <dsp:cNvPr id="0" name=""/>
        <dsp:cNvSpPr/>
      </dsp:nvSpPr>
      <dsp:spPr>
        <a:xfrm>
          <a:off x="5821705" y="5240626"/>
          <a:ext cx="7278994" cy="1354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Classroom Management</a:t>
          </a:r>
          <a:endParaRPr lang="en-US" sz="4400" kern="1200" dirty="0"/>
        </a:p>
      </dsp:txBody>
      <dsp:txXfrm>
        <a:off x="5821705" y="5240626"/>
        <a:ext cx="7278994" cy="1354094"/>
      </dsp:txXfrm>
    </dsp:sp>
    <dsp:sp modelId="{E0127C12-4354-4048-AA70-A4A3D03211E3}">
      <dsp:nvSpPr>
        <dsp:cNvPr id="0" name=""/>
        <dsp:cNvSpPr/>
      </dsp:nvSpPr>
      <dsp:spPr>
        <a:xfrm>
          <a:off x="9630835" y="0"/>
          <a:ext cx="2970408" cy="29704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Teacher</a:t>
          </a:r>
          <a:endParaRPr lang="en-US" sz="3800" kern="1200" dirty="0"/>
        </a:p>
      </dsp:txBody>
      <dsp:txXfrm>
        <a:off x="10065841" y="435006"/>
        <a:ext cx="2100396" cy="2100396"/>
      </dsp:txXfrm>
    </dsp:sp>
    <dsp:sp modelId="{02AB2A44-8FCD-4D36-8FB2-3035224EA05A}">
      <dsp:nvSpPr>
        <dsp:cNvPr id="0" name=""/>
        <dsp:cNvSpPr/>
      </dsp:nvSpPr>
      <dsp:spPr>
        <a:xfrm>
          <a:off x="6536267" y="0"/>
          <a:ext cx="3010649" cy="3010649"/>
        </a:xfrm>
        <a:prstGeom prst="ellipse">
          <a:avLst/>
        </a:prstGeom>
        <a:solidFill>
          <a:schemeClr val="accent2">
            <a:hueOff val="678253"/>
            <a:satOff val="-7539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Students</a:t>
          </a:r>
          <a:endParaRPr lang="en-US" sz="3700" kern="1200" dirty="0"/>
        </a:p>
      </dsp:txBody>
      <dsp:txXfrm>
        <a:off x="6977166" y="440899"/>
        <a:ext cx="2128851" cy="2128851"/>
      </dsp:txXfrm>
    </dsp:sp>
    <dsp:sp modelId="{FB8A8484-027B-4C42-BDD3-E291FF767DB3}">
      <dsp:nvSpPr>
        <dsp:cNvPr id="0" name=""/>
        <dsp:cNvSpPr/>
      </dsp:nvSpPr>
      <dsp:spPr>
        <a:xfrm>
          <a:off x="7804786" y="1604393"/>
          <a:ext cx="3451356" cy="3451356"/>
        </a:xfrm>
        <a:prstGeom prst="ellipse">
          <a:avLst/>
        </a:prstGeom>
        <a:solidFill>
          <a:schemeClr val="accent2">
            <a:hueOff val="1356506"/>
            <a:satOff val="-15078"/>
            <a:lumOff val="39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Environment</a:t>
          </a:r>
          <a:endParaRPr lang="en-US" sz="2800" kern="1200" dirty="0"/>
        </a:p>
      </dsp:txBody>
      <dsp:txXfrm>
        <a:off x="8310225" y="2109832"/>
        <a:ext cx="2440478" cy="2440478"/>
      </dsp:txXfrm>
    </dsp:sp>
    <dsp:sp modelId="{059D30F3-1EA7-4562-BFAA-C58476E2AF06}">
      <dsp:nvSpPr>
        <dsp:cNvPr id="0" name=""/>
        <dsp:cNvSpPr/>
      </dsp:nvSpPr>
      <dsp:spPr>
        <a:xfrm>
          <a:off x="5059688" y="134809"/>
          <a:ext cx="8787747" cy="502836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3F4AC-3CE4-48EC-AAAB-B66DED6EC47A}">
      <dsp:nvSpPr>
        <dsp:cNvPr id="0" name=""/>
        <dsp:cNvSpPr/>
      </dsp:nvSpPr>
      <dsp:spPr>
        <a:xfrm>
          <a:off x="3698681" y="1322"/>
          <a:ext cx="2480862" cy="1349999"/>
        </a:xfrm>
        <a:prstGeom prst="round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Build Community</a:t>
          </a:r>
          <a:r>
            <a:rPr lang="en-US" sz="2000" b="1" kern="1200" dirty="0" smtClean="0"/>
            <a:t/>
          </a:r>
          <a:br>
            <a:rPr lang="en-US" sz="2000" b="1" kern="1200" dirty="0" smtClean="0"/>
          </a:br>
          <a:endParaRPr lang="en-US" sz="2000" b="1" kern="1200" dirty="0" smtClean="0"/>
        </a:p>
      </dsp:txBody>
      <dsp:txXfrm>
        <a:off x="3764583" y="67224"/>
        <a:ext cx="2349058" cy="1218195"/>
      </dsp:txXfrm>
    </dsp:sp>
    <dsp:sp modelId="{446A27D5-0B0F-48F6-892F-D64DAA2BC32B}">
      <dsp:nvSpPr>
        <dsp:cNvPr id="0" name=""/>
        <dsp:cNvSpPr/>
      </dsp:nvSpPr>
      <dsp:spPr>
        <a:xfrm>
          <a:off x="2242891" y="676322"/>
          <a:ext cx="5392442" cy="5392442"/>
        </a:xfrm>
        <a:custGeom>
          <a:avLst/>
          <a:gdLst/>
          <a:ahLst/>
          <a:cxnLst/>
          <a:rect l="0" t="0" r="0" b="0"/>
          <a:pathLst>
            <a:path>
              <a:moveTo>
                <a:pt x="3947612" y="307993"/>
              </a:moveTo>
              <a:arcTo wR="2696221" hR="2696221" stAng="17859227" swAng="1558376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BA168-06B7-47ED-9524-360CCD11012E}">
      <dsp:nvSpPr>
        <dsp:cNvPr id="0" name=""/>
        <dsp:cNvSpPr/>
      </dsp:nvSpPr>
      <dsp:spPr>
        <a:xfrm>
          <a:off x="6313233" y="1783534"/>
          <a:ext cx="2380276" cy="1511661"/>
        </a:xfrm>
        <a:prstGeom prst="roundRect">
          <a:avLst/>
        </a:prstGeom>
        <a:solidFill>
          <a:srgbClr val="D17D0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Establish Rules &amp; Procedures</a:t>
          </a:r>
        </a:p>
      </dsp:txBody>
      <dsp:txXfrm>
        <a:off x="6387026" y="1857327"/>
        <a:ext cx="2232690" cy="1364075"/>
      </dsp:txXfrm>
    </dsp:sp>
    <dsp:sp modelId="{2C3941D8-12DC-4220-9F47-502466EECD5C}">
      <dsp:nvSpPr>
        <dsp:cNvPr id="0" name=""/>
        <dsp:cNvSpPr/>
      </dsp:nvSpPr>
      <dsp:spPr>
        <a:xfrm>
          <a:off x="2242891" y="676322"/>
          <a:ext cx="5392442" cy="5392442"/>
        </a:xfrm>
        <a:custGeom>
          <a:avLst/>
          <a:gdLst/>
          <a:ahLst/>
          <a:cxnLst/>
          <a:rect l="0" t="0" r="0" b="0"/>
          <a:pathLst>
            <a:path>
              <a:moveTo>
                <a:pt x="5391755" y="2635356"/>
              </a:moveTo>
              <a:arcTo wR="2696221" hR="2696221" stAng="21522389" swAng="2094408"/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BC2344-3267-4AEC-915D-E288414771A9}">
      <dsp:nvSpPr>
        <dsp:cNvPr id="0" name=""/>
        <dsp:cNvSpPr/>
      </dsp:nvSpPr>
      <dsp:spPr>
        <a:xfrm>
          <a:off x="5208939" y="4878832"/>
          <a:ext cx="2629943" cy="1349999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-Plan</a:t>
          </a:r>
          <a:br>
            <a:rPr lang="en-US" sz="2400" b="1" kern="1200" dirty="0" smtClean="0"/>
          </a:br>
          <a:r>
            <a:rPr lang="en-US" sz="2400" b="1" kern="1200" dirty="0" smtClean="0"/>
            <a:t>-Be Prepared</a:t>
          </a:r>
          <a:br>
            <a:rPr lang="en-US" sz="2400" b="1" kern="1200" dirty="0" smtClean="0"/>
          </a:br>
          <a:r>
            <a:rPr lang="en-US" sz="2400" b="1" kern="1200" dirty="0" smtClean="0"/>
            <a:t>-Manage Time</a:t>
          </a:r>
          <a:endParaRPr lang="en-US" sz="2400" b="1" kern="1200" dirty="0"/>
        </a:p>
      </dsp:txBody>
      <dsp:txXfrm>
        <a:off x="5274841" y="4944734"/>
        <a:ext cx="2498139" cy="1218195"/>
      </dsp:txXfrm>
    </dsp:sp>
    <dsp:sp modelId="{6E806A51-9EE9-49DF-81A1-65020696B686}">
      <dsp:nvSpPr>
        <dsp:cNvPr id="0" name=""/>
        <dsp:cNvSpPr/>
      </dsp:nvSpPr>
      <dsp:spPr>
        <a:xfrm>
          <a:off x="2242891" y="676322"/>
          <a:ext cx="5392442" cy="5392442"/>
        </a:xfrm>
        <a:custGeom>
          <a:avLst/>
          <a:gdLst/>
          <a:ahLst/>
          <a:cxnLst/>
          <a:rect l="0" t="0" r="0" b="0"/>
          <a:pathLst>
            <a:path>
              <a:moveTo>
                <a:pt x="2960372" y="5379472"/>
              </a:moveTo>
              <a:arcTo wR="2696221" hR="2696221" stAng="5062660" swAng="714121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F487B-C599-4097-9053-F21A0FE3DD6C}">
      <dsp:nvSpPr>
        <dsp:cNvPr id="0" name=""/>
        <dsp:cNvSpPr/>
      </dsp:nvSpPr>
      <dsp:spPr>
        <a:xfrm>
          <a:off x="2070100" y="4860776"/>
          <a:ext cx="2568425" cy="138611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-Engage </a:t>
          </a:r>
          <a:br>
            <a:rPr lang="en-US" sz="2400" b="1" kern="1200" dirty="0" smtClean="0"/>
          </a:br>
          <a:r>
            <a:rPr lang="en-US" sz="2400" b="1" kern="1200" dirty="0" smtClean="0"/>
            <a:t>-Differentiate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/>
        </a:p>
      </dsp:txBody>
      <dsp:txXfrm>
        <a:off x="2137764" y="4928440"/>
        <a:ext cx="2433097" cy="1250783"/>
      </dsp:txXfrm>
    </dsp:sp>
    <dsp:sp modelId="{5850686C-876A-4861-8BED-68BF64C7254F}">
      <dsp:nvSpPr>
        <dsp:cNvPr id="0" name=""/>
        <dsp:cNvSpPr/>
      </dsp:nvSpPr>
      <dsp:spPr>
        <a:xfrm>
          <a:off x="2163674" y="563066"/>
          <a:ext cx="5392442" cy="5392442"/>
        </a:xfrm>
        <a:custGeom>
          <a:avLst/>
          <a:gdLst/>
          <a:ahLst/>
          <a:cxnLst/>
          <a:rect l="0" t="0" r="0" b="0"/>
          <a:pathLst>
            <a:path>
              <a:moveTo>
                <a:pt x="517305" y="4284281"/>
              </a:moveTo>
              <a:arcTo wR="2696221" hR="2696221" stAng="8634858" swAng="2116379"/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D25EB5-11FA-4CF8-8F4F-FA16F39D5A2D}">
      <dsp:nvSpPr>
        <dsp:cNvPr id="0" name=""/>
        <dsp:cNvSpPr/>
      </dsp:nvSpPr>
      <dsp:spPr>
        <a:xfrm>
          <a:off x="1076443" y="1744915"/>
          <a:ext cx="2444432" cy="1535961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-Praise                                   -Respect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-Motivate</a:t>
          </a:r>
          <a:endParaRPr lang="en-US" sz="2000" kern="1200" dirty="0"/>
        </a:p>
      </dsp:txBody>
      <dsp:txXfrm>
        <a:off x="1151422" y="1819894"/>
        <a:ext cx="2294474" cy="1386003"/>
      </dsp:txXfrm>
    </dsp:sp>
    <dsp:sp modelId="{D43D5A00-B552-4E63-8D85-0EEE723FB936}">
      <dsp:nvSpPr>
        <dsp:cNvPr id="0" name=""/>
        <dsp:cNvSpPr/>
      </dsp:nvSpPr>
      <dsp:spPr>
        <a:xfrm>
          <a:off x="2082386" y="752883"/>
          <a:ext cx="5392442" cy="5392442"/>
        </a:xfrm>
        <a:custGeom>
          <a:avLst/>
          <a:gdLst/>
          <a:ahLst/>
          <a:cxnLst/>
          <a:rect l="0" t="0" r="0" b="0"/>
          <a:pathLst>
            <a:path>
              <a:moveTo>
                <a:pt x="614913" y="982230"/>
              </a:moveTo>
              <a:arcTo wR="2696221" hR="2696221" stAng="13168321" swAng="1598829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0442C-CC6E-4F71-97E5-1426D0E63A5E}" type="datetimeFigureOut">
              <a:rPr lang="en-US" smtClean="0"/>
              <a:t>10/27/18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84672-5920-44EF-B323-7A0A931FD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6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>
            <a:noAutofit/>
          </a:bodyPr>
          <a:lstStyle>
            <a:lvl1pPr marL="0" indent="0" algn="ctr">
              <a:buNone/>
              <a:defRPr sz="4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4800"/>
            </a:lvl1pPr>
            <a:lvl2pPr>
              <a:defRPr sz="4400"/>
            </a:lvl2pPr>
            <a:lvl3pPr>
              <a:defRPr sz="4000"/>
            </a:lvl3pPr>
            <a:lvl4pPr>
              <a:defRPr sz="3600"/>
            </a:lvl4pPr>
            <a:lvl5pPr>
              <a:defRPr sz="32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microsoft.com/office/2007/relationships/hdphoto" Target="../media/hdphoto5.wdp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7" y="522515"/>
            <a:ext cx="11964201" cy="1874176"/>
          </a:xfrm>
        </p:spPr>
        <p:txBody>
          <a:bodyPr/>
          <a:lstStyle/>
          <a:p>
            <a:r>
              <a:rPr lang="en-US" sz="5400" dirty="0" smtClean="0"/>
              <a:t>Optimizing </a:t>
            </a:r>
            <a:br>
              <a:rPr lang="en-US" sz="5400" dirty="0" smtClean="0"/>
            </a:br>
            <a:r>
              <a:rPr lang="en-US" sz="5400" dirty="0" smtClean="0"/>
              <a:t>The Learning Outcomes </a:t>
            </a:r>
            <a:br>
              <a:rPr lang="en-US" sz="5400" dirty="0" smtClean="0"/>
            </a:br>
            <a:r>
              <a:rPr lang="en-US" sz="5400" dirty="0" smtClean="0"/>
              <a:t>in the Qur’an Class  </a:t>
            </a:r>
            <a:endParaRPr lang="en-US" sz="54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333" y="3003682"/>
            <a:ext cx="5820593" cy="3264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690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7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2196629"/>
            <a:ext cx="9001462" cy="2363960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Gill Sans MT" panose="020B0502020104020203" pitchFamily="34" charset="0"/>
              </a:rPr>
              <a:t>Class management</a:t>
            </a:r>
            <a:endParaRPr lang="en-US" sz="8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michaelgrinder.com/wp-content/uploads/2008/01/img_classroom-cha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6" y="89099"/>
            <a:ext cx="10130971" cy="65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/>
        </p:nvSpPr>
        <p:spPr>
          <a:xfrm>
            <a:off x="6545943" y="1596571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effective instruction requires effective classroom management, and that strong management skills are the foundation of strong teaching. </a:t>
            </a:r>
          </a:p>
        </p:txBody>
      </p:sp>
    </p:spTree>
    <p:extLst>
      <p:ext uri="{BB962C8B-B14F-4D97-AF65-F5344CB8AC3E}">
        <p14:creationId xmlns:p14="http://schemas.microsoft.com/office/powerpoint/2010/main" val="34772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965775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What is class management?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630" y="2883110"/>
            <a:ext cx="10770090" cy="3695136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B0F0"/>
                </a:solidFill>
              </a:rPr>
              <a:t>Class Management </a:t>
            </a:r>
            <a:r>
              <a:rPr lang="en-US" sz="4000" dirty="0" smtClean="0"/>
              <a:t>is the methods and strategies an educator uses to maintain a classroom environment that promotes student success and learning.</a:t>
            </a:r>
          </a:p>
        </p:txBody>
      </p:sp>
    </p:spTree>
    <p:extLst>
      <p:ext uri="{BB962C8B-B14F-4D97-AF65-F5344CB8AC3E}">
        <p14:creationId xmlns:p14="http://schemas.microsoft.com/office/powerpoint/2010/main" val="3424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194" y="701039"/>
            <a:ext cx="10353762" cy="578124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Class managing skills are </a:t>
            </a:r>
            <a:r>
              <a:rPr lang="en-US" b="1" dirty="0">
                <a:solidFill>
                  <a:srgbClr val="00B0F0"/>
                </a:solidFill>
              </a:rPr>
              <a:t>skills </a:t>
            </a:r>
            <a:r>
              <a:rPr lang="en-US" b="1" dirty="0" smtClean="0">
                <a:solidFill>
                  <a:srgbClr val="00B0F0"/>
                </a:solidFill>
              </a:rPr>
              <a:t>educators need, </a:t>
            </a:r>
            <a:r>
              <a:rPr lang="en-US" b="1" dirty="0">
                <a:solidFill>
                  <a:srgbClr val="00B0F0"/>
                </a:solidFill>
              </a:rPr>
              <a:t>to keep students</a:t>
            </a:r>
            <a:r>
              <a:rPr lang="en-US" b="1" dirty="0" smtClean="0">
                <a:solidFill>
                  <a:srgbClr val="00B0F0"/>
                </a:solidFill>
              </a:rPr>
              <a:t>:</a:t>
            </a:r>
          </a:p>
          <a:p>
            <a:pPr marL="0" indent="0">
              <a:buNone/>
            </a:pPr>
            <a:endParaRPr lang="en-US" sz="2800" dirty="0" smtClean="0"/>
          </a:p>
          <a:p>
            <a:pPr marL="1485900" lvl="2" indent="-571500"/>
            <a:r>
              <a:rPr lang="en-US" dirty="0" smtClean="0"/>
              <a:t>Organized</a:t>
            </a:r>
            <a:endParaRPr lang="en-US" dirty="0"/>
          </a:p>
          <a:p>
            <a:pPr marL="1485900" lvl="2" indent="-571500"/>
            <a:r>
              <a:rPr lang="en-US" dirty="0" smtClean="0"/>
              <a:t>Focused</a:t>
            </a:r>
          </a:p>
          <a:p>
            <a:pPr marL="1485900" lvl="2" indent="-571500"/>
            <a:r>
              <a:rPr lang="en-US" dirty="0" smtClean="0"/>
              <a:t>Attentive</a:t>
            </a:r>
            <a:endParaRPr lang="en-US" dirty="0"/>
          </a:p>
          <a:p>
            <a:pPr marL="1485900" lvl="2" indent="-571500"/>
            <a:r>
              <a:rPr lang="en-US" dirty="0"/>
              <a:t>Academically Productive</a:t>
            </a:r>
          </a:p>
          <a:p>
            <a:pPr marL="571500" indent="-57150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0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700" y="304800"/>
            <a:ext cx="118491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>
                <a:solidFill>
                  <a:srgbClr val="00B0F0"/>
                </a:solidFill>
              </a:rPr>
              <a:t>A well managed class is a product of:</a:t>
            </a:r>
          </a:p>
          <a:p>
            <a:endParaRPr lang="en-US" sz="2400" dirty="0"/>
          </a:p>
          <a:p>
            <a:pPr marL="342900" indent="-342900">
              <a:buAutoNum type="arabicPeriod"/>
            </a:pPr>
            <a:r>
              <a:rPr lang="en-US" sz="2600" dirty="0" smtClean="0"/>
              <a:t>An experienced caring and consistent </a:t>
            </a:r>
            <a:r>
              <a:rPr lang="en-US" sz="2800" dirty="0" smtClean="0">
                <a:solidFill>
                  <a:srgbClr val="00B0F0"/>
                </a:solidFill>
              </a:rPr>
              <a:t>teacher</a:t>
            </a:r>
            <a:r>
              <a:rPr lang="en-US" sz="2600" dirty="0" smtClean="0"/>
              <a:t> who creates </a:t>
            </a:r>
            <a:r>
              <a:rPr lang="en-US" sz="2600" dirty="0"/>
              <a:t>a supportive learning </a:t>
            </a:r>
            <a:r>
              <a:rPr lang="en-US" sz="2600" dirty="0" smtClean="0"/>
              <a:t>environment and engages students in a well-crafted well-planned dynamic curriculum with differentiated instruction.</a:t>
            </a:r>
          </a:p>
          <a:p>
            <a:endParaRPr lang="en-US" sz="2400" dirty="0"/>
          </a:p>
          <a:p>
            <a:r>
              <a:rPr lang="en-US" sz="2400" dirty="0" smtClean="0"/>
              <a:t>2. </a:t>
            </a:r>
            <a:r>
              <a:rPr lang="en-US" sz="2600" dirty="0" smtClean="0"/>
              <a:t>A safe and supportive </a:t>
            </a:r>
            <a:r>
              <a:rPr lang="en-US" sz="2800" dirty="0" smtClean="0">
                <a:solidFill>
                  <a:srgbClr val="00B0F0"/>
                </a:solidFill>
              </a:rPr>
              <a:t>learning environment </a:t>
            </a:r>
            <a:r>
              <a:rPr lang="en-US" sz="2600" dirty="0" smtClean="0"/>
              <a:t>(an inviting traffic oriented </a:t>
            </a:r>
            <a:br>
              <a:rPr lang="en-US" sz="2600" dirty="0" smtClean="0"/>
            </a:br>
            <a:r>
              <a:rPr lang="en-US" sz="2600" dirty="0" smtClean="0"/>
              <a:t>    class layout, clear class rules, consistent class routine, a cooperative </a:t>
            </a:r>
          </a:p>
          <a:p>
            <a:r>
              <a:rPr lang="en-US" sz="2600" dirty="0" smtClean="0"/>
              <a:t>    interactive community with established channels of communication).</a:t>
            </a:r>
          </a:p>
          <a:p>
            <a:endParaRPr lang="en-US" sz="2600" dirty="0" smtClean="0"/>
          </a:p>
          <a:p>
            <a:r>
              <a:rPr lang="en-US" sz="2400" dirty="0" smtClean="0"/>
              <a:t>3. </a:t>
            </a:r>
            <a:r>
              <a:rPr lang="en-US" sz="2600" dirty="0" smtClean="0"/>
              <a:t>Engaged </a:t>
            </a:r>
            <a:r>
              <a:rPr lang="en-US" sz="2800" dirty="0" smtClean="0">
                <a:solidFill>
                  <a:srgbClr val="00B0F0"/>
                </a:solidFill>
              </a:rPr>
              <a:t>students</a:t>
            </a:r>
            <a:r>
              <a:rPr lang="en-US" sz="2600" dirty="0" smtClean="0"/>
              <a:t> who: belong and feel safe and appreciated, bond with   </a:t>
            </a:r>
          </a:p>
          <a:p>
            <a:r>
              <a:rPr lang="en-US" sz="2600" dirty="0" smtClean="0"/>
              <a:t>   the teacher and with each other,  take part in setting class rules, practice </a:t>
            </a:r>
          </a:p>
          <a:p>
            <a:r>
              <a:rPr lang="en-US" sz="2600" dirty="0" smtClean="0"/>
              <a:t>   class routine, clearly understand the class expectations and are motivated </a:t>
            </a:r>
          </a:p>
          <a:p>
            <a:r>
              <a:rPr lang="en-US" sz="2600" dirty="0" smtClean="0"/>
              <a:t>   to meet class expectation.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8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129421"/>
              </p:ext>
            </p:extLst>
          </p:nvPr>
        </p:nvGraphicFramePr>
        <p:xfrm>
          <a:off x="-3362324" y="220980"/>
          <a:ext cx="18907124" cy="653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55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1" y="2866064"/>
            <a:ext cx="11053592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The Class environment</a:t>
            </a:r>
            <a:endParaRPr lang="en-US" dirty="0">
              <a:latin typeface="Gill Sans MT" panose="020B05020201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63881" y="2898101"/>
            <a:ext cx="111328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63881" y="3941297"/>
            <a:ext cx="111328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5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855" y="883920"/>
            <a:ext cx="10353762" cy="1785257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Gill Sans MT" panose="020B0502020104020203" pitchFamily="34" charset="0"/>
              </a:rPr>
              <a:t>Ice breakers</a:t>
            </a:r>
            <a:br>
              <a:rPr lang="en-US" sz="6000" dirty="0" smtClean="0">
                <a:latin typeface="Gill Sans MT" panose="020B0502020104020203" pitchFamily="34" charset="0"/>
              </a:rPr>
            </a:br>
            <a:r>
              <a:rPr lang="en-US" sz="6000" dirty="0" smtClean="0">
                <a:latin typeface="Gill Sans MT" panose="020B0502020104020203" pitchFamily="34" charset="0"/>
              </a:rPr>
              <a:t>&amp; class builders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5047" y="3215640"/>
            <a:ext cx="106187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Activities used </a:t>
            </a:r>
            <a:r>
              <a:rPr lang="en-US" sz="3600" dirty="0"/>
              <a:t>in the first days of </a:t>
            </a:r>
            <a:r>
              <a:rPr lang="en-US" sz="3600" dirty="0" smtClean="0"/>
              <a:t>class to: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Overcome the discomfort and feeling of disconnect students may have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Encourage teamwork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Build teacher-student rapport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6444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857" y="290285"/>
            <a:ext cx="11451771" cy="1326321"/>
          </a:xfrm>
        </p:spPr>
        <p:txBody>
          <a:bodyPr/>
          <a:lstStyle/>
          <a:p>
            <a:r>
              <a:rPr lang="en-US" sz="4800" dirty="0" smtClean="0"/>
              <a:t>Class Building Activity On Day 1: Get a signature of …</a:t>
            </a:r>
            <a:endParaRPr lang="en-US" sz="4800" dirty="0"/>
          </a:p>
        </p:txBody>
      </p:sp>
      <p:pic>
        <p:nvPicPr>
          <p:cNvPr id="4" name="Content Placeholder 1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6" y="1596571"/>
            <a:ext cx="9671427" cy="5094514"/>
          </a:xfrm>
        </p:spPr>
      </p:pic>
    </p:spTree>
    <p:extLst>
      <p:ext uri="{BB962C8B-B14F-4D97-AF65-F5344CB8AC3E}">
        <p14:creationId xmlns:p14="http://schemas.microsoft.com/office/powerpoint/2010/main" val="36066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Gill Sans MT" panose="020B0502020104020203" pitchFamily="34" charset="0"/>
              </a:rPr>
              <a:t>Identity circles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Chord 3"/>
          <p:cNvSpPr/>
          <p:nvPr/>
        </p:nvSpPr>
        <p:spPr>
          <a:xfrm rot="12170261">
            <a:off x="4471103" y="3422927"/>
            <a:ext cx="914400" cy="914400"/>
          </a:xfrm>
          <a:prstGeom prst="chor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ord 4"/>
          <p:cNvSpPr/>
          <p:nvPr/>
        </p:nvSpPr>
        <p:spPr>
          <a:xfrm rot="16003137">
            <a:off x="5069911" y="2537812"/>
            <a:ext cx="914400" cy="914400"/>
          </a:xfrm>
          <a:prstGeom prst="chor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ord 5"/>
          <p:cNvSpPr/>
          <p:nvPr/>
        </p:nvSpPr>
        <p:spPr>
          <a:xfrm rot="19984536">
            <a:off x="6174279" y="2754041"/>
            <a:ext cx="914400" cy="914400"/>
          </a:xfrm>
          <a:prstGeom prst="chor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hord 6"/>
          <p:cNvSpPr/>
          <p:nvPr/>
        </p:nvSpPr>
        <p:spPr>
          <a:xfrm rot="4304257">
            <a:off x="6211504" y="3825422"/>
            <a:ext cx="914400" cy="914400"/>
          </a:xfrm>
          <a:prstGeom prst="chor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hord 7"/>
          <p:cNvSpPr/>
          <p:nvPr/>
        </p:nvSpPr>
        <p:spPr>
          <a:xfrm rot="8212382">
            <a:off x="5205821" y="4123375"/>
            <a:ext cx="914400" cy="914400"/>
          </a:xfrm>
          <a:prstGeom prst="chor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hord 8"/>
          <p:cNvSpPr/>
          <p:nvPr/>
        </p:nvSpPr>
        <p:spPr>
          <a:xfrm rot="14962607">
            <a:off x="6606460" y="4235170"/>
            <a:ext cx="914400" cy="914400"/>
          </a:xfrm>
          <a:prstGeom prst="chor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hord 9"/>
          <p:cNvSpPr/>
          <p:nvPr/>
        </p:nvSpPr>
        <p:spPr>
          <a:xfrm rot="9042249">
            <a:off x="6576976" y="2348011"/>
            <a:ext cx="914400" cy="914400"/>
          </a:xfrm>
          <a:prstGeom prst="chor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hord 10"/>
          <p:cNvSpPr/>
          <p:nvPr/>
        </p:nvSpPr>
        <p:spPr>
          <a:xfrm rot="5139182">
            <a:off x="4824221" y="2055194"/>
            <a:ext cx="914400" cy="914400"/>
          </a:xfrm>
          <a:prstGeom prst="chor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ord 11"/>
          <p:cNvSpPr/>
          <p:nvPr/>
        </p:nvSpPr>
        <p:spPr>
          <a:xfrm rot="1415087">
            <a:off x="3941320" y="3422927"/>
            <a:ext cx="914400" cy="914400"/>
          </a:xfrm>
          <a:prstGeom prst="chor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hord 12"/>
          <p:cNvSpPr/>
          <p:nvPr/>
        </p:nvSpPr>
        <p:spPr>
          <a:xfrm rot="19053862">
            <a:off x="4978610" y="4634038"/>
            <a:ext cx="914400" cy="914400"/>
          </a:xfrm>
          <a:prstGeom prst="chor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rved Left Arrow 2"/>
          <p:cNvSpPr/>
          <p:nvPr/>
        </p:nvSpPr>
        <p:spPr>
          <a:xfrm>
            <a:off x="8296392" y="1776967"/>
            <a:ext cx="1205748" cy="385642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rved Left Arrow 18"/>
          <p:cNvSpPr/>
          <p:nvPr/>
        </p:nvSpPr>
        <p:spPr>
          <a:xfrm rot="10800000">
            <a:off x="2298920" y="1776967"/>
            <a:ext cx="1205748" cy="385642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Left Arrow 20"/>
          <p:cNvSpPr/>
          <p:nvPr/>
        </p:nvSpPr>
        <p:spPr>
          <a:xfrm rot="10800000">
            <a:off x="4856854" y="2833184"/>
            <a:ext cx="562555" cy="17992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urved Left Arrow 21"/>
          <p:cNvSpPr/>
          <p:nvPr/>
        </p:nvSpPr>
        <p:spPr>
          <a:xfrm>
            <a:off x="6470307" y="2888951"/>
            <a:ext cx="562555" cy="17992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1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  <p:bldP spid="19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299" y="2495870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4 Corners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147" y="819433"/>
            <a:ext cx="2515205" cy="1146528"/>
          </a:xfrm>
        </p:spPr>
        <p:txBody>
          <a:bodyPr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dirty="0" smtClean="0"/>
              <a:t>Strongly Agree</a:t>
            </a:r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 rot="5400000">
            <a:off x="0" y="-960"/>
            <a:ext cx="2087880" cy="2087880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52923" y="810290"/>
            <a:ext cx="3063845" cy="124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en-US" dirty="0" smtClean="0"/>
              <a:t>Somewhat Agree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69826" y="4718304"/>
            <a:ext cx="3063845" cy="124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en-US" dirty="0" smtClean="0"/>
              <a:t>Somewhat Disagree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52923" y="4718303"/>
            <a:ext cx="3063845" cy="124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200"/>
              </a:lnSpc>
              <a:buFont typeface="Arial" panose="020B0604020202020204" pitchFamily="34" charset="0"/>
              <a:buNone/>
            </a:pPr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rot="10800000">
            <a:off x="10104120" y="0"/>
            <a:ext cx="2087880" cy="2087880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16200000">
            <a:off x="10104120" y="4770120"/>
            <a:ext cx="2087880" cy="2087880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>
            <a:off x="1" y="4770120"/>
            <a:ext cx="2087880" cy="208788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65225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Your greatest ally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43421"/>
            <a:ext cx="10353762" cy="4657384"/>
          </a:xfrm>
        </p:spPr>
        <p:txBody>
          <a:bodyPr/>
          <a:lstStyle/>
          <a:p>
            <a:r>
              <a:rPr lang="en-US" sz="4000" dirty="0" smtClean="0"/>
              <a:t>Parents need to know that you care</a:t>
            </a:r>
          </a:p>
          <a:p>
            <a:r>
              <a:rPr lang="en-US" sz="4000" dirty="0" smtClean="0"/>
              <a:t>Catch your student doing something great (call the parents or send home a note or a short video)</a:t>
            </a:r>
          </a:p>
          <a:p>
            <a:r>
              <a:rPr lang="en-US" sz="4000" dirty="0" smtClean="0"/>
              <a:t>Aim for 1 positive note in the first week, 3 positive notes every quarter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546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Gill Sans MT" panose="020B0502020104020203" pitchFamily="34" charset="0"/>
              </a:rPr>
              <a:t>Class rules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6137" y="2305432"/>
            <a:ext cx="10353762" cy="3695136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/>
              <a:t>About 5</a:t>
            </a:r>
          </a:p>
          <a:p>
            <a:r>
              <a:rPr lang="en-US" dirty="0" smtClean="0"/>
              <a:t>Students should be involved</a:t>
            </a:r>
            <a:br>
              <a:rPr lang="en-US" dirty="0" smtClean="0"/>
            </a:br>
            <a:r>
              <a:rPr lang="en-US" dirty="0" smtClean="0"/>
              <a:t>in setting the rules and deciding on the consequences</a:t>
            </a:r>
            <a:endParaRPr lang="en-US" sz="4800" dirty="0" smtClean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11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7038" y="1935921"/>
            <a:ext cx="10353762" cy="3695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Do not talk. (Instruction time)</a:t>
            </a:r>
            <a:endParaRPr lang="en-US" sz="4800" dirty="0"/>
          </a:p>
        </p:txBody>
      </p:sp>
      <p:pic>
        <p:nvPicPr>
          <p:cNvPr id="4" name="Picture 2" descr="http://cdn.free-power-point-templates.com/articles/wp-content/uploads/2013/02/animated-traffic-lights-pp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2" b="89842" l="9843" r="90354">
                        <a14:foregroundMark x1="71260" y1="12190" x2="90354" y2="80361"/>
                        <a14:foregroundMark x1="88583" y1="68849" x2="88189" y2="10384"/>
                        <a14:foregroundMark x1="88189" y1="10384" x2="70669" y2="11964"/>
                        <a14:foregroundMark x1="82087" y1="17156" x2="77756" y2="21219"/>
                        <a14:foregroundMark x1="84252" y1="26185" x2="86024" y2="34312"/>
                        <a14:backgroundMark x1="38976" y1="13544" x2="59055" y2="80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9449" y="1559524"/>
            <a:ext cx="483870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86086" y="233203"/>
            <a:ext cx="10353761" cy="1326321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Gill Sans MT" panose="020B0502020104020203" pitchFamily="34" charset="0"/>
              </a:rPr>
              <a:t>Traffic Light</a:t>
            </a:r>
            <a:endParaRPr lang="en-US" sz="6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4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035177"/>
          </a:xfrm>
        </p:spPr>
        <p:txBody>
          <a:bodyPr/>
          <a:lstStyle/>
          <a:p>
            <a:r>
              <a:rPr lang="en-US" sz="4800" dirty="0" smtClean="0"/>
              <a:t>Questions/Answers Time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1467" y="2988684"/>
            <a:ext cx="8702460" cy="2202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Talk after getting permission.</a:t>
            </a:r>
            <a:endParaRPr lang="en-US" sz="4800" dirty="0"/>
          </a:p>
        </p:txBody>
      </p:sp>
      <p:pic>
        <p:nvPicPr>
          <p:cNvPr id="4" name="Picture 2" descr="http://cdn.free-power-point-templates.com/articles/wp-content/uploads/2013/02/animated-traffic-lights-pp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2" b="89842" l="9843" r="90354">
                        <a14:foregroundMark x1="57677" y1="11964" x2="39961" y2="110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913" y="1644777"/>
            <a:ext cx="483870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3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0107" y="4071168"/>
            <a:ext cx="10353762" cy="3695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Talk without permission</a:t>
            </a:r>
            <a:endParaRPr lang="en-US" sz="4800" dirty="0"/>
          </a:p>
        </p:txBody>
      </p:sp>
      <p:pic>
        <p:nvPicPr>
          <p:cNvPr id="3074" name="Picture 2" descr="http://cdn.free-power-point-templates.com/articles/wp-content/uploads/2013/02/animated-traffic-lights-pp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2" b="89842" l="9843" r="90354">
                        <a14:foregroundMark x1="23622" y1="24379" x2="16535" y2="18510"/>
                        <a14:foregroundMark x1="19685" y1="34763" x2="15551" y2="75395"/>
                        <a14:foregroundMark x1="21260" y1="59594" x2="25197" y2="77201"/>
                        <a14:foregroundMark x1="22244" y1="79458" x2="19685" y2="63657"/>
                        <a14:backgroundMark x1="37598" y1="7223" x2="35827" y2="85327"/>
                        <a14:backgroundMark x1="35827" y1="85327" x2="94291" y2="84424"/>
                        <a14:backgroundMark x1="94291" y1="84424" x2="93701" y2="4063"/>
                        <a14:backgroundMark x1="93701" y1="4063" x2="37205" y2="72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16" y="1571625"/>
            <a:ext cx="483870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9140" y="175490"/>
            <a:ext cx="10353761" cy="1326321"/>
          </a:xfrm>
        </p:spPr>
        <p:txBody>
          <a:bodyPr/>
          <a:lstStyle/>
          <a:p>
            <a:r>
              <a:rPr lang="en-US" sz="4000" dirty="0" smtClean="0"/>
              <a:t>Group Activity time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6209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268" y="991401"/>
            <a:ext cx="107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F0"/>
                </a:solidFill>
              </a:rPr>
              <a:t>Nonverbal </a:t>
            </a:r>
            <a:r>
              <a:rPr lang="en-US" sz="4400" b="1" dirty="0">
                <a:solidFill>
                  <a:srgbClr val="00B0F0"/>
                </a:solidFill>
              </a:rPr>
              <a:t>Intervention</a:t>
            </a:r>
            <a:r>
              <a:rPr lang="en-US" sz="3600" b="1" dirty="0"/>
              <a:t> </a:t>
            </a:r>
            <a:endParaRPr lang="en-US" sz="36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b="1" dirty="0"/>
          </a:p>
          <a:p>
            <a:r>
              <a:rPr lang="en-US" sz="3600" dirty="0" smtClean="0"/>
              <a:t>Silently </a:t>
            </a:r>
            <a:r>
              <a:rPr lang="en-US" sz="3600" dirty="0"/>
              <a:t>manage student behavior without disrupting a </a:t>
            </a:r>
            <a:r>
              <a:rPr lang="en-US" sz="3600" dirty="0" smtClean="0"/>
              <a:t>lesson. </a:t>
            </a:r>
          </a:p>
          <a:p>
            <a:r>
              <a:rPr lang="en-US" sz="3600" dirty="0"/>
              <a:t>E</a:t>
            </a:r>
            <a:r>
              <a:rPr lang="en-US" sz="3600" dirty="0" smtClean="0"/>
              <a:t>stablish </a:t>
            </a:r>
            <a:r>
              <a:rPr lang="en-US" sz="3600" dirty="0"/>
              <a:t>eye contact or make </a:t>
            </a:r>
            <a:r>
              <a:rPr lang="en-US" sz="3600" dirty="0" smtClean="0"/>
              <a:t>agreed upon gestures </a:t>
            </a:r>
            <a:r>
              <a:rPr lang="en-US" sz="3600" dirty="0"/>
              <a:t>that let students know they are </a:t>
            </a:r>
            <a:r>
              <a:rPr lang="en-US" sz="3600" dirty="0" smtClean="0"/>
              <a:t>off-task</a:t>
            </a:r>
          </a:p>
          <a:p>
            <a:r>
              <a:rPr lang="en-US" sz="3600" dirty="0" smtClean="0"/>
              <a:t>or simply move closer to a disruptive child and continue teaching.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0494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695" y="2153195"/>
            <a:ext cx="10353761" cy="23553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>
                <a:latin typeface="Gill Sans MT" panose="020B0502020104020203" pitchFamily="34" charset="0"/>
              </a:rPr>
              <a:t>Establish and practice </a:t>
            </a:r>
            <a:r>
              <a:rPr lang="en-US" dirty="0" smtClean="0">
                <a:latin typeface="Gill Sans MT" panose="020B0502020104020203" pitchFamily="34" charset="0"/>
              </a:rPr>
              <a:t/>
            </a:r>
            <a:br>
              <a:rPr lang="en-US" dirty="0" smtClean="0">
                <a:latin typeface="Gill Sans MT" panose="020B0502020104020203" pitchFamily="34" charset="0"/>
              </a:rPr>
            </a:br>
            <a:r>
              <a:rPr lang="en-US" dirty="0" smtClean="0">
                <a:latin typeface="Gill Sans MT" panose="020B0502020104020203" pitchFamily="34" charset="0"/>
              </a:rPr>
              <a:t>class procedures</a:t>
            </a:r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30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600" y="1942840"/>
            <a:ext cx="929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rgbClr val="00B0F0"/>
                </a:solidFill>
              </a:rPr>
              <a:t>Entry Routine</a:t>
            </a:r>
            <a:r>
              <a:rPr lang="en-US" sz="3600" dirty="0"/>
              <a:t>:  a consistent, daily routine that begins </a:t>
            </a:r>
            <a:r>
              <a:rPr lang="en-US" sz="3600" dirty="0" smtClean="0"/>
              <a:t>as </a:t>
            </a:r>
            <a:r>
              <a:rPr lang="en-US" sz="3600" dirty="0"/>
              <a:t>soon as students enter the </a:t>
            </a:r>
            <a:r>
              <a:rPr lang="en-US" sz="3600" dirty="0" smtClean="0"/>
              <a:t>classroom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rgbClr val="00B0F0"/>
                </a:solidFill>
              </a:rPr>
              <a:t>Bell Work</a:t>
            </a:r>
            <a:r>
              <a:rPr lang="en-US" sz="3600" dirty="0"/>
              <a:t>: a brief written </a:t>
            </a:r>
            <a:r>
              <a:rPr lang="en-US" sz="3600" dirty="0" smtClean="0"/>
              <a:t>activity</a:t>
            </a:r>
            <a:r>
              <a:rPr lang="en-US" sz="3600" dirty="0"/>
              <a:t> 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intended </a:t>
            </a:r>
            <a:r>
              <a:rPr lang="en-US" sz="3600" dirty="0"/>
              <a:t>to get students settled, </a:t>
            </a:r>
            <a:br>
              <a:rPr lang="en-US" sz="3600" dirty="0"/>
            </a:br>
            <a:r>
              <a:rPr lang="en-US" sz="3600" dirty="0"/>
              <a:t>focused, and prepared for </a:t>
            </a:r>
            <a:r>
              <a:rPr lang="en-US" sz="3600" dirty="0" smtClean="0"/>
              <a:t>instruction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17600" y="636900"/>
            <a:ext cx="889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Establish Class Routine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762" y="1089133"/>
            <a:ext cx="1130393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600" b="1" dirty="0" smtClean="0">
                <a:solidFill>
                  <a:srgbClr val="00B0F0"/>
                </a:solidFill>
              </a:rPr>
              <a:t>Transition Routines</a:t>
            </a:r>
            <a:r>
              <a:rPr lang="en-US" sz="3600" b="1" dirty="0" smtClean="0"/>
              <a:t>: </a:t>
            </a:r>
            <a:r>
              <a:rPr lang="en-US" sz="3600" b="1" dirty="0"/>
              <a:t> </a:t>
            </a:r>
            <a:r>
              <a:rPr lang="en-US" sz="3600" dirty="0" smtClean="0"/>
              <a:t>steps and settings </a:t>
            </a:r>
            <a:r>
              <a:rPr lang="en-US" sz="3600" dirty="0"/>
              <a:t>that students </a:t>
            </a:r>
            <a:r>
              <a:rPr lang="en-US" sz="3600" dirty="0" smtClean="0"/>
              <a:t>learn and do quickly &amp; repeatedly without </a:t>
            </a:r>
            <a:r>
              <a:rPr lang="en-US" sz="3600" dirty="0"/>
              <a:t>much </a:t>
            </a:r>
            <a:r>
              <a:rPr lang="en-US" sz="3600" dirty="0" smtClean="0"/>
              <a:t>teacher directions. The teacher only needs to say, “Reading time!” or “Center Time!”  and students know what to do.</a:t>
            </a:r>
          </a:p>
          <a:p>
            <a:endParaRPr lang="en-US" sz="3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rgbClr val="00B0F0"/>
                </a:solidFill>
              </a:rPr>
              <a:t>End of </a:t>
            </a:r>
            <a:r>
              <a:rPr lang="en-US" sz="3600" dirty="0">
                <a:solidFill>
                  <a:srgbClr val="00B0F0"/>
                </a:solidFill>
              </a:rPr>
              <a:t>C</a:t>
            </a:r>
            <a:r>
              <a:rPr lang="en-US" sz="3600" dirty="0" smtClean="0">
                <a:solidFill>
                  <a:srgbClr val="00B0F0"/>
                </a:solidFill>
              </a:rPr>
              <a:t>lass Routine</a:t>
            </a:r>
            <a:r>
              <a:rPr lang="en-US" sz="3600" dirty="0" smtClean="0"/>
              <a:t>: Exit Tickets – Silent 30</a:t>
            </a:r>
            <a:endParaRPr lang="en-US" sz="36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4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853440"/>
            <a:ext cx="10683693" cy="1326321"/>
          </a:xfrm>
        </p:spPr>
        <p:txBody>
          <a:bodyPr/>
          <a:lstStyle/>
          <a:p>
            <a:r>
              <a:rPr lang="en-US" sz="5400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Manage students who move between classes</a:t>
            </a:r>
            <a:endParaRPr lang="en-US" sz="5400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941" y="2637084"/>
            <a:ext cx="11418135" cy="3695136"/>
          </a:xfrm>
        </p:spPr>
        <p:txBody>
          <a:bodyPr/>
          <a:lstStyle/>
          <a:p>
            <a:r>
              <a:rPr lang="en-US" sz="4000" dirty="0" smtClean="0"/>
              <a:t>Have seating plan prepared before they enter</a:t>
            </a:r>
          </a:p>
          <a:p>
            <a:r>
              <a:rPr lang="en-US" sz="4000" dirty="0" smtClean="0"/>
              <a:t>Have an activity ready for them on their </a:t>
            </a:r>
            <a:r>
              <a:rPr lang="en-US" sz="4000" dirty="0" err="1" smtClean="0"/>
              <a:t>descks</a:t>
            </a:r>
            <a:endParaRPr lang="en-US" sz="4000" dirty="0" smtClean="0"/>
          </a:p>
          <a:p>
            <a:r>
              <a:rPr lang="en-US" sz="4000" dirty="0" smtClean="0"/>
              <a:t>Write clear instructions on the board</a:t>
            </a:r>
          </a:p>
          <a:p>
            <a:r>
              <a:rPr lang="en-US" sz="4000" dirty="0" smtClean="0"/>
              <a:t>Write the class objectives on the board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8191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47" y="2069764"/>
            <a:ext cx="11199994" cy="4215535"/>
          </a:xfrm>
        </p:spPr>
        <p:txBody>
          <a:bodyPr/>
          <a:lstStyle/>
          <a:p>
            <a:r>
              <a:rPr lang="en-US" sz="4000" dirty="0" smtClean="0"/>
              <a:t>Meet the students right outside class </a:t>
            </a:r>
          </a:p>
          <a:p>
            <a:r>
              <a:rPr lang="en-US" sz="4000" dirty="0" smtClean="0"/>
              <a:t>Give clear instructions to line up to enter</a:t>
            </a:r>
          </a:p>
          <a:p>
            <a:r>
              <a:rPr lang="en-US" sz="4000" dirty="0" smtClean="0"/>
              <a:t>Recognize students who follow instructions </a:t>
            </a:r>
            <a:r>
              <a:rPr lang="en-US" sz="4000" dirty="0"/>
              <a:t>&amp;</a:t>
            </a:r>
            <a:r>
              <a:rPr lang="en-US" sz="4000" dirty="0" smtClean="0"/>
              <a:t> move them to the front of the line to enter first</a:t>
            </a:r>
          </a:p>
          <a:p>
            <a:r>
              <a:rPr lang="en-US" sz="4000" dirty="0" smtClean="0"/>
              <a:t>Give </a:t>
            </a:r>
            <a:r>
              <a:rPr lang="en-US" sz="4000" dirty="0"/>
              <a:t>a warm welcome at the door </a:t>
            </a:r>
          </a:p>
          <a:p>
            <a:endParaRPr lang="en-US" sz="40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522947" y="687585"/>
            <a:ext cx="1183843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b="1" dirty="0" smtClean="0">
                <a:latin typeface="Gill Sans MT" panose="020B0502020104020203" pitchFamily="34" charset="0"/>
              </a:rPr>
              <a:t>… </a:t>
            </a:r>
            <a:r>
              <a:rPr lang="en-US" sz="4200" b="1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Manage </a:t>
            </a:r>
            <a:r>
              <a:rPr lang="en-US" sz="4200" b="1" dirty="0">
                <a:solidFill>
                  <a:srgbClr val="00B0F0"/>
                </a:solidFill>
                <a:latin typeface="Gill Sans MT" panose="020B0502020104020203" pitchFamily="34" charset="0"/>
              </a:rPr>
              <a:t>students </a:t>
            </a:r>
            <a:r>
              <a:rPr lang="en-US" sz="4200" b="1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who move between </a:t>
            </a:r>
            <a:r>
              <a:rPr lang="en-US" sz="4200" b="1" dirty="0">
                <a:solidFill>
                  <a:srgbClr val="00B0F0"/>
                </a:solidFill>
                <a:latin typeface="Gill Sans MT" panose="020B0502020104020203" pitchFamily="34" charset="0"/>
              </a:rPr>
              <a:t>cla</a:t>
            </a:r>
            <a:r>
              <a:rPr lang="en-US" sz="4200" dirty="0">
                <a:solidFill>
                  <a:srgbClr val="00B0F0"/>
                </a:solidFill>
                <a:latin typeface="Gill Sans MT" panose="020B0502020104020203" pitchFamily="34" charset="0"/>
              </a:rPr>
              <a:t>sses</a:t>
            </a:r>
            <a:endParaRPr lang="en-US" sz="4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3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90660"/>
            <a:ext cx="10353761" cy="1326321"/>
          </a:xfrm>
        </p:spPr>
        <p:txBody>
          <a:bodyPr/>
          <a:lstStyle/>
          <a:p>
            <a:r>
              <a:rPr lang="en-US" sz="5400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Use clear </a:t>
            </a:r>
            <a:br>
              <a:rPr lang="en-US" sz="5400" dirty="0" smtClean="0">
                <a:solidFill>
                  <a:srgbClr val="00B0F0"/>
                </a:solidFill>
                <a:latin typeface="Gill Sans MT" panose="020B0502020104020203" pitchFamily="34" charset="0"/>
              </a:rPr>
            </a:br>
            <a:r>
              <a:rPr lang="en-US" sz="5400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instructions</a:t>
            </a:r>
            <a:endParaRPr lang="en-US" sz="5400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383" y="2914087"/>
            <a:ext cx="11099549" cy="3695136"/>
          </a:xfrm>
        </p:spPr>
        <p:txBody>
          <a:bodyPr/>
          <a:lstStyle/>
          <a:p>
            <a:r>
              <a:rPr lang="en-US" dirty="0" smtClean="0"/>
              <a:t>“Line up </a:t>
            </a:r>
            <a:r>
              <a:rPr lang="en-US" u="sng" dirty="0" smtClean="0"/>
              <a:t>quietly</a:t>
            </a:r>
            <a:r>
              <a:rPr lang="en-US" dirty="0" smtClean="0"/>
              <a:t>.”    ??????????????</a:t>
            </a:r>
          </a:p>
          <a:p>
            <a:r>
              <a:rPr lang="en-US" sz="4400" dirty="0" smtClean="0"/>
              <a:t>“Stand up </a:t>
            </a:r>
            <a:r>
              <a:rPr lang="en-US" sz="4400" u="sng" dirty="0" smtClean="0"/>
              <a:t>without talking, facing the door, with your hands to your sides</a:t>
            </a:r>
            <a:r>
              <a:rPr lang="en-US" sz="4400" dirty="0" smtClean="0"/>
              <a:t>.”</a:t>
            </a:r>
            <a:r>
              <a:rPr lang="en-US" dirty="0">
                <a:latin typeface="Arial"/>
                <a:cs typeface="Arial"/>
              </a:rPr>
              <a:t>√ </a:t>
            </a:r>
            <a:r>
              <a:rPr lang="en-US" dirty="0" smtClean="0">
                <a:latin typeface="Arial"/>
                <a:cs typeface="Arial"/>
              </a:rPr>
              <a:t>√</a:t>
            </a:r>
            <a:r>
              <a:rPr lang="en-US" dirty="0">
                <a:latin typeface="Arial"/>
                <a:cs typeface="Arial"/>
              </a:rPr>
              <a:t> 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2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913795" y="2756464"/>
            <a:ext cx="10353762" cy="3695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Class join me, let’s cheer for Ahmad”</a:t>
            </a:r>
            <a:r>
              <a:rPr lang="en-US" sz="4800" b="1" dirty="0" smtClean="0">
                <a:solidFill>
                  <a:srgbClr val="D60000"/>
                </a:solidFill>
              </a:rPr>
              <a:t/>
            </a:r>
            <a:br>
              <a:rPr lang="en-US" sz="4800" b="1" dirty="0" smtClean="0">
                <a:solidFill>
                  <a:srgbClr val="D60000"/>
                </a:solidFill>
              </a:rPr>
            </a:br>
            <a:r>
              <a:rPr lang="en-US" sz="4800" b="1" dirty="0" smtClean="0">
                <a:solidFill>
                  <a:srgbClr val="D60000"/>
                </a:solidFill>
              </a:rPr>
              <a:t> </a:t>
            </a:r>
            <a:r>
              <a:rPr lang="ar-EG" sz="4800" b="1" dirty="0"/>
              <a:t>«ما شآء الله أحمد !»</a:t>
            </a:r>
            <a:r>
              <a:rPr lang="ar-EG" sz="4800" b="1" dirty="0" smtClean="0"/>
              <a:t> </a:t>
            </a:r>
            <a:r>
              <a:rPr lang="en-US" sz="4800" b="1" dirty="0" smtClean="0"/>
              <a:t> </a:t>
            </a:r>
            <a:r>
              <a:rPr lang="ar-EG" sz="4800" b="1" dirty="0" smtClean="0"/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ar-EG" sz="4800" b="1" dirty="0" smtClean="0">
                <a:solidFill>
                  <a:srgbClr val="00B0F0"/>
                </a:solidFill>
              </a:rPr>
              <a:t>«هذا من فضل ربِّى.» </a:t>
            </a:r>
            <a:endParaRPr lang="en-US" sz="4800" b="1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299" y="508000"/>
            <a:ext cx="111778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rgbClr val="00B0F0"/>
                </a:solidFill>
              </a:rPr>
              <a:t>Applaud</a:t>
            </a:r>
            <a:r>
              <a:rPr lang="en-US" sz="3600" dirty="0" smtClean="0"/>
              <a:t>: </a:t>
            </a:r>
            <a:r>
              <a:rPr lang="en-US" sz="3200" dirty="0"/>
              <a:t> P</a:t>
            </a:r>
            <a:r>
              <a:rPr lang="en-US" sz="3200" dirty="0" smtClean="0"/>
              <a:t>ublicly recognize </a:t>
            </a:r>
            <a:r>
              <a:rPr lang="en-US" sz="3200" dirty="0"/>
              <a:t>and </a:t>
            </a:r>
            <a:r>
              <a:rPr lang="en-US" sz="3200" dirty="0" smtClean="0"/>
              <a:t>group-praise students </a:t>
            </a:r>
            <a:r>
              <a:rPr lang="en-US" sz="3200" dirty="0"/>
              <a:t>who </a:t>
            </a:r>
            <a:r>
              <a:rPr lang="en-US" sz="3200" dirty="0" smtClean="0"/>
              <a:t>have </a:t>
            </a:r>
            <a:r>
              <a:rPr lang="en-US" sz="3200" dirty="0"/>
              <a:t>done something good. </a:t>
            </a:r>
            <a:r>
              <a:rPr lang="en-US" sz="3200" dirty="0" smtClean="0"/>
              <a:t>This </a:t>
            </a:r>
            <a:r>
              <a:rPr lang="en-US" sz="3200" dirty="0"/>
              <a:t>establishes </a:t>
            </a:r>
            <a:r>
              <a:rPr lang="en-US" sz="3200" dirty="0" smtClean="0"/>
              <a:t>a </a:t>
            </a:r>
            <a:r>
              <a:rPr lang="en-US" sz="3200" dirty="0"/>
              <a:t>group culture in which learning accomplishments and </a:t>
            </a:r>
            <a:r>
              <a:rPr lang="en-US" sz="3200" dirty="0" smtClean="0"/>
              <a:t>positive </a:t>
            </a:r>
            <a:r>
              <a:rPr lang="en-US" sz="3200" dirty="0"/>
              <a:t>actions are socially valued and rewarded.</a:t>
            </a:r>
          </a:p>
        </p:txBody>
      </p:sp>
    </p:spTree>
    <p:extLst>
      <p:ext uri="{BB962C8B-B14F-4D97-AF65-F5344CB8AC3E}">
        <p14:creationId xmlns:p14="http://schemas.microsoft.com/office/powerpoint/2010/main" val="32340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" y="2404869"/>
            <a:ext cx="4302272" cy="369513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 smtClean="0"/>
              <a:t>Seating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 smtClean="0"/>
              <a:t>Arrangements</a:t>
            </a:r>
          </a:p>
        </p:txBody>
      </p:sp>
      <p:pic>
        <p:nvPicPr>
          <p:cNvPr id="2050" name="Picture 2" descr="http://bute-park.com/wp-content/uploads/2013/12/seating_pla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69" b="92450" l="5827" r="94173">
                        <a14:foregroundMark x1="77100" y1="63533" x2="86856" y2="68803"/>
                        <a14:foregroundMark x1="90244" y1="28490" x2="55014" y2="28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410" y="-624617"/>
            <a:ext cx="8026890" cy="763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8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decor.pinklette.com/wp-content/uploads/2015/06/Style-Classroom-Decorating-Id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0371"/>
            <a:ext cx="12192000" cy="914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9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lia El-Deeb\Pictures\Quran stud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126" y="1935804"/>
            <a:ext cx="4134064" cy="3652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165" y="2003898"/>
            <a:ext cx="7256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-Design an inviting traffic  </a:t>
            </a:r>
          </a:p>
          <a:p>
            <a:r>
              <a:rPr lang="en-US" sz="3600" dirty="0" smtClean="0"/>
              <a:t>  oriented class layout</a:t>
            </a:r>
          </a:p>
          <a:p>
            <a:r>
              <a:rPr lang="en-US" sz="3600" dirty="0" smtClean="0"/>
              <a:t>-Decorate with useful visuals</a:t>
            </a:r>
          </a:p>
          <a:p>
            <a:r>
              <a:rPr lang="en-US" sz="3600" dirty="0" smtClean="0"/>
              <a:t>-Ensure </a:t>
            </a:r>
            <a:r>
              <a:rPr lang="en-US" sz="3600" dirty="0"/>
              <a:t>a</a:t>
            </a:r>
            <a:r>
              <a:rPr lang="en-US" sz="3600" dirty="0" smtClean="0"/>
              <a:t>ccessible class material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and technology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347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861" y="1856827"/>
            <a:ext cx="10353762" cy="2830463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Gill Sans MT" panose="020B0502020104020203" pitchFamily="34" charset="0"/>
              </a:rPr>
              <a:t>students</a:t>
            </a:r>
            <a:endParaRPr lang="en-US" sz="6600" dirty="0">
              <a:latin typeface="Gill Sans MT" panose="020B05020201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575560" y="2781946"/>
            <a:ext cx="7056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67940" y="3792140"/>
            <a:ext cx="7056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6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220647" y="1159507"/>
            <a:ext cx="843451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/>
              <a:t>Build </a:t>
            </a:r>
            <a:r>
              <a:rPr lang="en-US" sz="4400" dirty="0" smtClean="0"/>
              <a:t>Community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Know Your Students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Clarify Expectation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Differentiate &amp; Keep them Engaged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0818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Know  Your students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2633" y="1935921"/>
            <a:ext cx="7636083" cy="3579223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/>
              <a:t>Names</a:t>
            </a:r>
          </a:p>
          <a:p>
            <a:r>
              <a:rPr lang="en-US" sz="5400" dirty="0" smtClean="0"/>
              <a:t>Learning styles: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5000" dirty="0" smtClean="0"/>
              <a:t>Pre-Assessment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5000" dirty="0" smtClean="0"/>
              <a:t>Screening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37509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6143" y="2115879"/>
            <a:ext cx="4482246" cy="2505366"/>
          </a:xfrm>
        </p:spPr>
        <p:txBody>
          <a:bodyPr/>
          <a:lstStyle/>
          <a:p>
            <a:r>
              <a:rPr lang="en-US" sz="4400" dirty="0" smtClean="0">
                <a:latin typeface="Gill Sans MT" panose="020B0502020104020203" pitchFamily="34" charset="0"/>
              </a:rPr>
              <a:t>7 styles</a:t>
            </a:r>
            <a:br>
              <a:rPr lang="en-US" sz="4400" dirty="0" smtClean="0">
                <a:latin typeface="Gill Sans MT" panose="020B0502020104020203" pitchFamily="34" charset="0"/>
              </a:rPr>
            </a:br>
            <a:r>
              <a:rPr lang="en-US" sz="4400" dirty="0" smtClean="0">
                <a:latin typeface="Gill Sans MT" panose="020B0502020104020203" pitchFamily="34" charset="0"/>
              </a:rPr>
              <a:t>of </a:t>
            </a:r>
            <a:br>
              <a:rPr lang="en-US" sz="4400" dirty="0" smtClean="0">
                <a:latin typeface="Gill Sans MT" panose="020B0502020104020203" pitchFamily="34" charset="0"/>
              </a:rPr>
            </a:br>
            <a:r>
              <a:rPr lang="en-US" sz="4400" dirty="0" smtClean="0">
                <a:latin typeface="Gill Sans MT" panose="020B0502020104020203" pitchFamily="34" charset="0"/>
              </a:rPr>
              <a:t>learning</a:t>
            </a:r>
            <a:endParaRPr lang="en-US" sz="4400" dirty="0">
              <a:latin typeface="Gill Sans MT" panose="020B0502020104020203" pitchFamily="34" charset="0"/>
            </a:endParaRPr>
          </a:p>
        </p:txBody>
      </p:sp>
      <p:pic>
        <p:nvPicPr>
          <p:cNvPr id="11266" name="Picture 2" descr="http://edudemic.com/wp-content/uploads/2012/11/7-styles-of-learn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0" t="-1786" r="-11613" b="8582"/>
          <a:stretch/>
        </p:blipFill>
        <p:spPr bwMode="auto">
          <a:xfrm>
            <a:off x="3870036" y="-30191"/>
            <a:ext cx="8238837" cy="682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08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Gill Sans MT" panose="020B0502020104020203" pitchFamily="34" charset="0"/>
              </a:rPr>
              <a:t>Pre-Assessment (</a:t>
            </a:r>
            <a:r>
              <a:rPr lang="en-US" sz="6000" dirty="0" err="1" smtClean="0">
                <a:latin typeface="Gill Sans MT" panose="020B0502020104020203" pitchFamily="34" charset="0"/>
              </a:rPr>
              <a:t>kwl</a:t>
            </a:r>
            <a:r>
              <a:rPr lang="en-US" sz="6000" dirty="0" smtClean="0">
                <a:latin typeface="Gill Sans MT" panose="020B0502020104020203" pitchFamily="34" charset="0"/>
              </a:rPr>
              <a:t>)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1829" y="2268071"/>
            <a:ext cx="4815677" cy="3854055"/>
          </a:xfrm>
        </p:spPr>
        <p:txBody>
          <a:bodyPr>
            <a:noAutofit/>
          </a:bodyPr>
          <a:lstStyle/>
          <a:p>
            <a:r>
              <a:rPr lang="en-US" sz="4800" dirty="0" smtClean="0"/>
              <a:t>Know</a:t>
            </a:r>
          </a:p>
          <a:p>
            <a:r>
              <a:rPr lang="en-US" sz="4800" dirty="0" smtClean="0"/>
              <a:t>Want to Know</a:t>
            </a:r>
          </a:p>
          <a:p>
            <a:r>
              <a:rPr lang="en-US" sz="4800" dirty="0" smtClean="0"/>
              <a:t>Learned</a:t>
            </a:r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088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695" y="952500"/>
            <a:ext cx="10353761" cy="1326321"/>
          </a:xfrm>
        </p:spPr>
        <p:txBody>
          <a:bodyPr/>
          <a:lstStyle/>
          <a:p>
            <a:r>
              <a:rPr lang="en-US" sz="5000" dirty="0">
                <a:solidFill>
                  <a:srgbClr val="00B0F0"/>
                </a:solidFill>
              </a:rPr>
              <a:t>Value Accomplishment rather than Attendance</a:t>
            </a:r>
            <a:r>
              <a:rPr lang="en-US" sz="8800" dirty="0"/>
              <a:t/>
            </a:r>
            <a:br>
              <a:rPr lang="en-US" sz="8800" dirty="0"/>
            </a:b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1882340"/>
            <a:ext cx="10353762" cy="4505760"/>
          </a:xfrm>
        </p:spPr>
        <p:txBody>
          <a:bodyPr/>
          <a:lstStyle/>
          <a:p>
            <a:r>
              <a:rPr lang="en-US" sz="4000" dirty="0" smtClean="0"/>
              <a:t>Integrate </a:t>
            </a:r>
            <a:r>
              <a:rPr lang="en-US" sz="4000" dirty="0"/>
              <a:t>Positive Classroom Rituals </a:t>
            </a:r>
          </a:p>
          <a:p>
            <a:r>
              <a:rPr lang="en-US" sz="4000" smtClean="0"/>
              <a:t>Adopt Point </a:t>
            </a:r>
            <a:r>
              <a:rPr lang="en-US" sz="4000" dirty="0" smtClean="0"/>
              <a:t>System / Incentive policy</a:t>
            </a:r>
          </a:p>
          <a:p>
            <a:r>
              <a:rPr lang="en-US" sz="4000" dirty="0" smtClean="0"/>
              <a:t>Praise / Recognize / Award</a:t>
            </a:r>
          </a:p>
          <a:p>
            <a:r>
              <a:rPr lang="en-US" sz="4000" dirty="0" smtClean="0"/>
              <a:t>Use KWL charts</a:t>
            </a:r>
          </a:p>
          <a:p>
            <a:r>
              <a:rPr lang="en-US" sz="4000" dirty="0" smtClean="0"/>
              <a:t>Display Achievement Charts</a:t>
            </a:r>
          </a:p>
          <a:p>
            <a:pPr marL="0" indent="0">
              <a:buNone/>
            </a:pP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1377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Teamwork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Supports cooperative learning</a:t>
            </a:r>
          </a:p>
          <a:p>
            <a:r>
              <a:rPr lang="en-US" sz="4400" dirty="0" smtClean="0"/>
              <a:t>Fosters responsibility for each other</a:t>
            </a:r>
          </a:p>
        </p:txBody>
      </p:sp>
    </p:spTree>
    <p:extLst>
      <p:ext uri="{BB962C8B-B14F-4D97-AF65-F5344CB8AC3E}">
        <p14:creationId xmlns:p14="http://schemas.microsoft.com/office/powerpoint/2010/main" val="39121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Grouping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Grouping is to plan the way your students will interact with you and with each other during activities.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6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Types of grouping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2096064"/>
            <a:ext cx="11205992" cy="3695136"/>
          </a:xfrm>
        </p:spPr>
        <p:txBody>
          <a:bodyPr/>
          <a:lstStyle/>
          <a:p>
            <a:r>
              <a:rPr lang="en-US" sz="3600" dirty="0" smtClean="0"/>
              <a:t>The whole class working together with the teacher</a:t>
            </a:r>
          </a:p>
          <a:p>
            <a:r>
              <a:rPr lang="en-US" sz="3600" dirty="0" smtClean="0"/>
              <a:t>The whole class mixing as individuals</a:t>
            </a:r>
          </a:p>
          <a:p>
            <a:r>
              <a:rPr lang="en-US" sz="3600" dirty="0" smtClean="0"/>
              <a:t>Small groups of 3+ individuals</a:t>
            </a:r>
          </a:p>
          <a:p>
            <a:r>
              <a:rPr lang="en-US" sz="3600" dirty="0" smtClean="0"/>
              <a:t>Pairs</a:t>
            </a:r>
          </a:p>
          <a:p>
            <a:r>
              <a:rPr lang="en-US" sz="3600" dirty="0" smtClean="0"/>
              <a:t>Individual work</a:t>
            </a:r>
          </a:p>
        </p:txBody>
      </p:sp>
    </p:spTree>
    <p:extLst>
      <p:ext uri="{BB962C8B-B14F-4D97-AF65-F5344CB8AC3E}">
        <p14:creationId xmlns:p14="http://schemas.microsoft.com/office/powerpoint/2010/main" val="82678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Small groups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6767" y="2096064"/>
            <a:ext cx="10353762" cy="3695136"/>
          </a:xfrm>
        </p:spPr>
        <p:txBody>
          <a:bodyPr/>
          <a:lstStyle/>
          <a:p>
            <a:r>
              <a:rPr lang="en-US" dirty="0" smtClean="0"/>
              <a:t>Homogeneous</a:t>
            </a:r>
          </a:p>
          <a:p>
            <a:r>
              <a:rPr lang="en-US" dirty="0" smtClean="0"/>
              <a:t>Flexible</a:t>
            </a:r>
          </a:p>
          <a:p>
            <a:r>
              <a:rPr lang="en-US" dirty="0" smtClean="0"/>
              <a:t>Cooperative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0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Cooperative Grouping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537012"/>
            <a:ext cx="10713429" cy="371138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Each group has students of different levels.</a:t>
            </a:r>
            <a:endParaRPr lang="en-US" sz="4000" dirty="0"/>
          </a:p>
          <a:p>
            <a:r>
              <a:rPr lang="en-US" sz="4000" dirty="0" smtClean="0"/>
              <a:t>Students should never find out their own level.</a:t>
            </a:r>
          </a:p>
          <a:p>
            <a:r>
              <a:rPr lang="en-US" sz="4000" dirty="0" smtClean="0"/>
              <a:t>Stronger students guide weaker students.</a:t>
            </a:r>
          </a:p>
        </p:txBody>
      </p:sp>
    </p:spTree>
    <p:extLst>
      <p:ext uri="{BB962C8B-B14F-4D97-AF65-F5344CB8AC3E}">
        <p14:creationId xmlns:p14="http://schemas.microsoft.com/office/powerpoint/2010/main" val="10741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846" y="837335"/>
            <a:ext cx="2404169" cy="5834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/>
              <a:t>High</a:t>
            </a:r>
            <a:endParaRPr lang="en-US" sz="4800" dirty="0"/>
          </a:p>
        </p:txBody>
      </p:sp>
      <p:sp>
        <p:nvSpPr>
          <p:cNvPr id="4" name="Rounded Rectangle 3"/>
          <p:cNvSpPr/>
          <p:nvPr/>
        </p:nvSpPr>
        <p:spPr>
          <a:xfrm>
            <a:off x="3652310" y="2333899"/>
            <a:ext cx="5174763" cy="212489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80409" y="1042330"/>
            <a:ext cx="1236617" cy="12366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49141" y="1042330"/>
            <a:ext cx="1236617" cy="1236617"/>
          </a:xfrm>
          <a:prstGeom prst="ellipse">
            <a:avLst/>
          </a:prstGeom>
          <a:solidFill>
            <a:srgbClr val="5FCD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49141" y="4499632"/>
            <a:ext cx="1236617" cy="123661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380409" y="4499632"/>
            <a:ext cx="1236617" cy="1236617"/>
          </a:xfrm>
          <a:prstGeom prst="ellipse">
            <a:avLst/>
          </a:prstGeom>
          <a:solidFill>
            <a:srgbClr val="FC980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227244" y="635978"/>
            <a:ext cx="3839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Intermediate</a:t>
            </a:r>
          </a:p>
          <a:p>
            <a:r>
              <a:rPr lang="en-US" sz="4800" dirty="0" smtClean="0"/>
              <a:t>Low</a:t>
            </a:r>
            <a:endParaRPr lang="en-US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540896" y="4951419"/>
            <a:ext cx="3839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Intermediate</a:t>
            </a:r>
          </a:p>
          <a:p>
            <a:r>
              <a:rPr lang="en-US" sz="4800" dirty="0" smtClean="0"/>
              <a:t>High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8227244" y="5292193"/>
            <a:ext cx="1304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Low</a:t>
            </a:r>
            <a:endParaRPr lang="en-US" sz="4800" dirty="0"/>
          </a:p>
        </p:txBody>
      </p:sp>
      <p:sp>
        <p:nvSpPr>
          <p:cNvPr id="13" name="Curved Down Arrow 12"/>
          <p:cNvSpPr/>
          <p:nvPr/>
        </p:nvSpPr>
        <p:spPr>
          <a:xfrm>
            <a:off x="5405115" y="92941"/>
            <a:ext cx="1780591" cy="8851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>
            <a:off x="5344157" y="5874154"/>
            <a:ext cx="1791067" cy="89035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733104" y="2714408"/>
            <a:ext cx="531225" cy="1374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7101836" y="2714408"/>
            <a:ext cx="531225" cy="1374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522" y="405319"/>
            <a:ext cx="10353761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Grouping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6422" y="1517513"/>
            <a:ext cx="3433869" cy="88887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600" dirty="0" smtClean="0"/>
              <a:t>Flexible Pairs:</a:t>
            </a:r>
            <a:br>
              <a:rPr lang="en-US" sz="2600" dirty="0" smtClean="0"/>
            </a:br>
            <a:r>
              <a:rPr lang="en-US" sz="2600" dirty="0" err="1" smtClean="0"/>
              <a:t>Tajweed</a:t>
            </a:r>
            <a:r>
              <a:rPr lang="en-US" sz="2600" dirty="0" smtClean="0"/>
              <a:t> Spinners</a:t>
            </a:r>
            <a:endParaRPr lang="en-US" sz="2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426" y="2344737"/>
            <a:ext cx="3270979" cy="401715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91465" y="1605065"/>
            <a:ext cx="3589506" cy="74903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Individual: </a:t>
            </a:r>
            <a:br>
              <a:rPr lang="en-US" sz="2600" dirty="0" smtClean="0"/>
            </a:br>
            <a:r>
              <a:rPr lang="en-US" sz="2600" dirty="0" smtClean="0"/>
              <a:t>Written assignment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t="-428" r="4954" b="14117"/>
          <a:stretch/>
        </p:blipFill>
        <p:spPr>
          <a:xfrm>
            <a:off x="7101191" y="2406736"/>
            <a:ext cx="3300106" cy="4003793"/>
          </a:xfrm>
        </p:spPr>
      </p:pic>
    </p:spTree>
    <p:extLst>
      <p:ext uri="{BB962C8B-B14F-4D97-AF65-F5344CB8AC3E}">
        <p14:creationId xmlns:p14="http://schemas.microsoft.com/office/powerpoint/2010/main" val="14642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87" y="609600"/>
            <a:ext cx="10674169" cy="1326321"/>
          </a:xfrm>
        </p:spPr>
        <p:txBody>
          <a:bodyPr/>
          <a:lstStyle/>
          <a:p>
            <a:r>
              <a:rPr lang="en-US" sz="5000" dirty="0" smtClean="0"/>
              <a:t>Small Group: Rules of Lam</a:t>
            </a:r>
            <a:endParaRPr lang="en-US" sz="5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9" t="4970" r="21317"/>
          <a:stretch/>
        </p:blipFill>
        <p:spPr>
          <a:xfrm>
            <a:off x="3540868" y="1867710"/>
            <a:ext cx="5428033" cy="4586477"/>
          </a:xfrm>
        </p:spPr>
      </p:pic>
    </p:spTree>
    <p:extLst>
      <p:ext uri="{BB962C8B-B14F-4D97-AF65-F5344CB8AC3E}">
        <p14:creationId xmlns:p14="http://schemas.microsoft.com/office/powerpoint/2010/main" val="30670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93" y="186088"/>
            <a:ext cx="10612662" cy="1326321"/>
          </a:xfrm>
        </p:spPr>
        <p:txBody>
          <a:bodyPr/>
          <a:lstStyle/>
          <a:p>
            <a:r>
              <a:rPr lang="en-US" sz="4800" dirty="0" smtClean="0"/>
              <a:t>Class: Rock-Paper-Scissors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947" y="1241660"/>
            <a:ext cx="7331030" cy="5499885"/>
          </a:xfrm>
        </p:spPr>
      </p:pic>
    </p:spTree>
    <p:extLst>
      <p:ext uri="{BB962C8B-B14F-4D97-AF65-F5344CB8AC3E}">
        <p14:creationId xmlns:p14="http://schemas.microsoft.com/office/powerpoint/2010/main" val="73965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2403951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The teacher</a:t>
            </a:r>
            <a:endParaRPr lang="en-US" dirty="0">
              <a:latin typeface="Gill Sans MT" panose="020B05020201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025140" y="2590800"/>
            <a:ext cx="605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25140" y="3512820"/>
            <a:ext cx="605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2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5302" y="1244053"/>
            <a:ext cx="878186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4000" dirty="0"/>
              <a:t>Set and teach </a:t>
            </a:r>
            <a:r>
              <a:rPr lang="en-US" sz="4000" dirty="0" smtClean="0">
                <a:solidFill>
                  <a:srgbClr val="00B0F0"/>
                </a:solidFill>
              </a:rPr>
              <a:t>class </a:t>
            </a:r>
            <a:r>
              <a:rPr lang="en-US" sz="4000" dirty="0">
                <a:solidFill>
                  <a:srgbClr val="00B0F0"/>
                </a:solidFill>
              </a:rPr>
              <a:t>r</a:t>
            </a:r>
            <a:r>
              <a:rPr lang="en-US" sz="4000" dirty="0" smtClean="0">
                <a:solidFill>
                  <a:srgbClr val="00B0F0"/>
                </a:solidFill>
              </a:rPr>
              <a:t>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4000" dirty="0" smtClean="0"/>
              <a:t>Explain </a:t>
            </a:r>
            <a:r>
              <a:rPr lang="en-US" sz="4000" dirty="0"/>
              <a:t>and practice </a:t>
            </a:r>
            <a:r>
              <a:rPr lang="en-US" sz="4000" dirty="0" smtClean="0">
                <a:solidFill>
                  <a:srgbClr val="00B0F0"/>
                </a:solidFill>
              </a:rPr>
              <a:t>class </a:t>
            </a:r>
            <a:r>
              <a:rPr lang="en-US" sz="4000" dirty="0">
                <a:solidFill>
                  <a:srgbClr val="00B0F0"/>
                </a:solidFill>
              </a:rPr>
              <a:t>r</a:t>
            </a:r>
            <a:r>
              <a:rPr lang="en-US" sz="4000" dirty="0" smtClean="0">
                <a:solidFill>
                  <a:srgbClr val="00B0F0"/>
                </a:solidFill>
              </a:rPr>
              <a:t>outine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4000" dirty="0" smtClean="0"/>
              <a:t>Clearly communicate </a:t>
            </a:r>
            <a:r>
              <a:rPr lang="en-US" sz="4000" dirty="0" smtClean="0">
                <a:solidFill>
                  <a:srgbClr val="00B0F0"/>
                </a:solidFill>
              </a:rPr>
              <a:t>expectations </a:t>
            </a:r>
            <a:endParaRPr lang="en-US" sz="4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4000" dirty="0" smtClean="0"/>
              <a:t>Bee consistent.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C:\Users\Dalia El-Deeb\Pictures\رأس نحل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02" y="4172100"/>
            <a:ext cx="247046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2A90C8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4965824" y="4689695"/>
            <a:ext cx="29061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</a:t>
            </a:r>
            <a:r>
              <a:rPr lang="en-US" sz="4000" dirty="0" smtClean="0"/>
              <a:t>repared</a:t>
            </a:r>
            <a:endParaRPr lang="en-US" sz="4000" dirty="0"/>
          </a:p>
          <a:p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033728" y="4689695"/>
            <a:ext cx="2679825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33727" y="5397581"/>
            <a:ext cx="2679825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4944099"/>
              </p:ext>
            </p:extLst>
          </p:nvPr>
        </p:nvGraphicFramePr>
        <p:xfrm>
          <a:off x="2031999" y="325926"/>
          <a:ext cx="9846147" cy="631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7940" y="253496"/>
            <a:ext cx="14757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The Big </a:t>
            </a:r>
          </a:p>
          <a:p>
            <a:r>
              <a:rPr lang="en-US" sz="5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193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495" y="304800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Use cues</a:t>
            </a:r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140" y="2676255"/>
            <a:ext cx="4525722" cy="3494864"/>
          </a:xfrm>
        </p:spPr>
      </p:pic>
    </p:spTree>
    <p:extLst>
      <p:ext uri="{BB962C8B-B14F-4D97-AF65-F5344CB8AC3E}">
        <p14:creationId xmlns:p14="http://schemas.microsoft.com/office/powerpoint/2010/main" val="22414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Gill Sans MT" panose="020B0502020104020203" pitchFamily="34" charset="0"/>
              </a:rPr>
              <a:t>Get the most out of questions</a:t>
            </a:r>
            <a:endParaRPr lang="en-US" sz="54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cold calling (along with hand raising)</a:t>
            </a:r>
          </a:p>
          <a:p>
            <a:r>
              <a:rPr lang="en-US" dirty="0" smtClean="0"/>
              <a:t>Don’t call on the same students</a:t>
            </a:r>
          </a:p>
          <a:p>
            <a:r>
              <a:rPr lang="en-US" dirty="0" smtClean="0"/>
              <a:t>Apply Waiting Time 1 and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6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2617311"/>
            <a:ext cx="10353761" cy="1326321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Planning your lesson</a:t>
            </a:r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0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475" y="2520696"/>
            <a:ext cx="10353761" cy="1326321"/>
          </a:xfrm>
        </p:spPr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Age + 2 or 3</a:t>
            </a:r>
            <a:br>
              <a:rPr lang="en-US" dirty="0">
                <a:latin typeface="Gill Sans MT" panose="020B0502020104020203" pitchFamily="34" charset="0"/>
              </a:rPr>
            </a:b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643" y="3531672"/>
            <a:ext cx="10667866" cy="3695136"/>
          </a:xfrm>
        </p:spPr>
        <p:txBody>
          <a:bodyPr/>
          <a:lstStyle/>
          <a:p>
            <a:pPr marL="0" indent="0">
              <a:lnSpc>
                <a:spcPts val="4700"/>
              </a:lnSpc>
              <a:buNone/>
            </a:pPr>
            <a:r>
              <a:rPr lang="en-US" dirty="0" smtClean="0"/>
              <a:t>If the age of the student is 7 years,</a:t>
            </a:r>
          </a:p>
          <a:p>
            <a:pPr marL="0" indent="0">
              <a:lnSpc>
                <a:spcPts val="4700"/>
              </a:lnSpc>
              <a:buNone/>
            </a:pPr>
            <a:r>
              <a:rPr lang="en-US" dirty="0"/>
              <a:t>t</a:t>
            </a:r>
            <a:r>
              <a:rPr lang="en-US" dirty="0" smtClean="0"/>
              <a:t>he maximum continuous instruction should be 9 or 10 minutes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39475" y="3337560"/>
            <a:ext cx="105549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84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nimalsclipart.com/wp-content/uploads/2016/03/Arabian-Camel-Silhouett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72384" y="609600"/>
            <a:ext cx="5797296" cy="5874286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18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Gill Sans MT" panose="020B0502020104020203" pitchFamily="34" charset="0"/>
              </a:rPr>
              <a:t>Lesson time distribution</a:t>
            </a:r>
            <a:endParaRPr lang="en-US" sz="54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8200" y="2057964"/>
            <a:ext cx="9341612" cy="4457136"/>
          </a:xfrm>
        </p:spPr>
        <p:txBody>
          <a:bodyPr/>
          <a:lstStyle/>
          <a:p>
            <a:r>
              <a:rPr lang="en-US" sz="4000" dirty="0" smtClean="0"/>
              <a:t>Introductory Activity</a:t>
            </a:r>
          </a:p>
          <a:p>
            <a:r>
              <a:rPr lang="en-US" sz="4000" dirty="0" smtClean="0"/>
              <a:t>Instruction Time</a:t>
            </a:r>
          </a:p>
          <a:p>
            <a:r>
              <a:rPr lang="en-US" sz="4000" dirty="0" smtClean="0"/>
              <a:t>Practice Time</a:t>
            </a:r>
          </a:p>
          <a:p>
            <a:r>
              <a:rPr lang="en-US" sz="4000" dirty="0" smtClean="0"/>
              <a:t>Instruction Time 2 (Recap)</a:t>
            </a:r>
          </a:p>
          <a:p>
            <a:r>
              <a:rPr lang="en-US" sz="4000" dirty="0" smtClean="0"/>
              <a:t>Formative Assessment</a:t>
            </a:r>
            <a:endParaRPr lang="en-US" sz="4000" dirty="0"/>
          </a:p>
        </p:txBody>
      </p:sp>
      <p:pic>
        <p:nvPicPr>
          <p:cNvPr id="3074" name="Picture 2" descr="C:\Users\Dalia El-Deeb\Pictures\alarm clo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2357437"/>
            <a:ext cx="2133600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84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302098"/>
            <a:ext cx="10405408" cy="1143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Introductory Activity</a:t>
            </a:r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2873826" y="3483431"/>
            <a:ext cx="3222171" cy="3004457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7279386" y="4327184"/>
            <a:ext cx="2348916" cy="2190206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22116" y="5547362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59982" y="5547361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8174" y="5547360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3E58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302098"/>
            <a:ext cx="10405408" cy="1143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Instruction</a:t>
            </a:r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2873826" y="3483431"/>
            <a:ext cx="3222171" cy="3004457"/>
          </a:xfrm>
          <a:prstGeom prst="flowChartDelay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7279386" y="4327184"/>
            <a:ext cx="2348916" cy="2190206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22116" y="5547362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59982" y="5547361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8174" y="5547360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6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3E58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302098"/>
            <a:ext cx="10405408" cy="1143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Practice Time</a:t>
            </a:r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2772228" y="3483431"/>
            <a:ext cx="3222171" cy="3004457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7279386" y="4327184"/>
            <a:ext cx="2348916" cy="2190206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49546" y="5547362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59982" y="5547361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71178" y="5570336"/>
            <a:ext cx="1329507" cy="10493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8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3E58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302098"/>
            <a:ext cx="10405408" cy="1143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Instruction 2 (Recap)</a:t>
            </a:r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2873826" y="3483431"/>
            <a:ext cx="3222171" cy="3004457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7279386" y="4327184"/>
            <a:ext cx="2348916" cy="2190206"/>
          </a:xfrm>
          <a:prstGeom prst="flowChartDelay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22116" y="5547362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59982" y="5547361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8174" y="5547360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6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3E58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302098"/>
            <a:ext cx="10405408" cy="1143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Formative Assessment- Exit Ticket </a:t>
            </a:r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2873826" y="3483431"/>
            <a:ext cx="3222171" cy="3004457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7279386" y="4327184"/>
            <a:ext cx="2348916" cy="2190206"/>
          </a:xfrm>
          <a:prstGeom prst="flowChartDelay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22116" y="5547362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59982" y="5547361"/>
            <a:ext cx="1149532" cy="10493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8174" y="5547360"/>
            <a:ext cx="1149532" cy="104938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3E58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050" y="927234"/>
            <a:ext cx="10353762" cy="4491789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/>
              <a:t>Foster: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Critical Thinking</a:t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>Real Life Experiences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763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45" y="508000"/>
            <a:ext cx="10861530" cy="1326321"/>
          </a:xfrm>
        </p:spPr>
        <p:txBody>
          <a:bodyPr/>
          <a:lstStyle/>
          <a:p>
            <a:r>
              <a:rPr lang="en-US" sz="5400" dirty="0" smtClean="0">
                <a:latin typeface="Gill Sans MT" panose="020B0502020104020203" pitchFamily="34" charset="0"/>
              </a:rPr>
              <a:t>teaching inspiration</a:t>
            </a:r>
            <a:endParaRPr lang="en-US" sz="54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95" y="1892864"/>
            <a:ext cx="10353762" cy="3695136"/>
          </a:xfrm>
        </p:spPr>
        <p:txBody>
          <a:bodyPr/>
          <a:lstStyle/>
          <a:p>
            <a:r>
              <a:rPr lang="en-US" dirty="0" smtClean="0"/>
              <a:t>Whole Brain Teaching</a:t>
            </a:r>
          </a:p>
          <a:p>
            <a:r>
              <a:rPr lang="en-US" dirty="0" smtClean="0"/>
              <a:t>Teach Like </a:t>
            </a:r>
            <a:br>
              <a:rPr lang="en-US" dirty="0" smtClean="0"/>
            </a:br>
            <a:r>
              <a:rPr lang="en-US" dirty="0" smtClean="0"/>
              <a:t>a Champion</a:t>
            </a:r>
            <a:endParaRPr lang="en-US" dirty="0"/>
          </a:p>
        </p:txBody>
      </p:sp>
      <p:pic>
        <p:nvPicPr>
          <p:cNvPr id="7170" name="Picture 2" descr="C:\Users\Dalia El-Deeb\Pictures\Hanan gobal best teach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29" r="8115"/>
          <a:stretch/>
        </p:blipFill>
        <p:spPr bwMode="auto">
          <a:xfrm>
            <a:off x="5362565" y="3150326"/>
            <a:ext cx="4640539" cy="3045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48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23596</TotalTime>
  <Words>707</Words>
  <Application>Microsoft Macintosh PowerPoint</Application>
  <PresentationFormat>Widescreen</PresentationFormat>
  <Paragraphs>178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Bookman Old Style</vt:lpstr>
      <vt:lpstr>Calibri</vt:lpstr>
      <vt:lpstr>Courier New</vt:lpstr>
      <vt:lpstr>Gill Sans MT</vt:lpstr>
      <vt:lpstr>Rockwell</vt:lpstr>
      <vt:lpstr>Wingdings</vt:lpstr>
      <vt:lpstr>Damask</vt:lpstr>
      <vt:lpstr>Optimizing  The Learning Outcomes  in the Qur’an Class  </vt:lpstr>
      <vt:lpstr>Class management</vt:lpstr>
      <vt:lpstr>PowerPoint Presentation</vt:lpstr>
      <vt:lpstr>What is class management?</vt:lpstr>
      <vt:lpstr>PowerPoint Presentation</vt:lpstr>
      <vt:lpstr>PowerPoint Presentation</vt:lpstr>
      <vt:lpstr>PowerPoint Presentation</vt:lpstr>
      <vt:lpstr>The Class environment</vt:lpstr>
      <vt:lpstr>Ice breakers &amp; class builders</vt:lpstr>
      <vt:lpstr>Class Building Activity On Day 1: Get a signature of …</vt:lpstr>
      <vt:lpstr>Identity circles</vt:lpstr>
      <vt:lpstr>4 Corners</vt:lpstr>
      <vt:lpstr>Your greatest ally</vt:lpstr>
      <vt:lpstr>Class rules</vt:lpstr>
      <vt:lpstr>Traffic Light</vt:lpstr>
      <vt:lpstr>Questions/Answers Time</vt:lpstr>
      <vt:lpstr>Group Activity time</vt:lpstr>
      <vt:lpstr>PowerPoint Presentation</vt:lpstr>
      <vt:lpstr>Establish and practice  class procedures</vt:lpstr>
      <vt:lpstr>PowerPoint Presentation</vt:lpstr>
      <vt:lpstr>PowerPoint Presentation</vt:lpstr>
      <vt:lpstr>Manage students who move between classes</vt:lpstr>
      <vt:lpstr>PowerPoint Presentation</vt:lpstr>
      <vt:lpstr>Use clear  instructions</vt:lpstr>
      <vt:lpstr>PowerPoint Presentation</vt:lpstr>
      <vt:lpstr>PowerPoint Presentation</vt:lpstr>
      <vt:lpstr>PowerPoint Presentation</vt:lpstr>
      <vt:lpstr>PowerPoint Presentation</vt:lpstr>
      <vt:lpstr>students</vt:lpstr>
      <vt:lpstr>Build Community Know Your Students Clarify Expectation Differentiate &amp; Keep them Engaged</vt:lpstr>
      <vt:lpstr>Know  Your students</vt:lpstr>
      <vt:lpstr>7 styles of  learning</vt:lpstr>
      <vt:lpstr>Pre-Assessment (kwl)</vt:lpstr>
      <vt:lpstr>Value Accomplishment rather than Attendance </vt:lpstr>
      <vt:lpstr>Teamwork</vt:lpstr>
      <vt:lpstr>Grouping</vt:lpstr>
      <vt:lpstr>Types of grouping</vt:lpstr>
      <vt:lpstr>Small groups</vt:lpstr>
      <vt:lpstr>Cooperative Grouping</vt:lpstr>
      <vt:lpstr>PowerPoint Presentation</vt:lpstr>
      <vt:lpstr>Grouping</vt:lpstr>
      <vt:lpstr>Small Group: Rules of Lam</vt:lpstr>
      <vt:lpstr>Class: Rock-Paper-Scissors</vt:lpstr>
      <vt:lpstr>The teacher</vt:lpstr>
      <vt:lpstr>PowerPoint Presentation</vt:lpstr>
      <vt:lpstr>PowerPoint Presentation</vt:lpstr>
      <vt:lpstr>Use cues</vt:lpstr>
      <vt:lpstr>Get the most out of questions</vt:lpstr>
      <vt:lpstr>Planning your lesson</vt:lpstr>
      <vt:lpstr>Age + 2 or 3 </vt:lpstr>
      <vt:lpstr>PowerPoint Presentation</vt:lpstr>
      <vt:lpstr>Lesson time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Foster:  Critical Thinking  Real Life Experiences</vt:lpstr>
      <vt:lpstr>teaching inspiration</vt:lpstr>
    </vt:vector>
  </TitlesOfParts>
  <Company>HP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management</dc:title>
  <dc:creator>Hakem</dc:creator>
  <cp:lastModifiedBy>Butt, Momina</cp:lastModifiedBy>
  <cp:revision>139</cp:revision>
  <dcterms:created xsi:type="dcterms:W3CDTF">2016-08-20T21:01:39Z</dcterms:created>
  <dcterms:modified xsi:type="dcterms:W3CDTF">2018-10-27T02:56:00Z</dcterms:modified>
</cp:coreProperties>
</file>