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66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3" r:id="rId24"/>
    <p:sldId id="284" r:id="rId25"/>
    <p:sldId id="285" r:id="rId26"/>
    <p:sldId id="286" r:id="rId27"/>
    <p:sldId id="278" r:id="rId28"/>
    <p:sldId id="279" r:id="rId29"/>
    <p:sldId id="287" r:id="rId30"/>
    <p:sldId id="288" r:id="rId31"/>
    <p:sldId id="280" r:id="rId32"/>
    <p:sldId id="281" r:id="rId33"/>
    <p:sldId id="289" r:id="rId34"/>
    <p:sldId id="290" r:id="rId35"/>
    <p:sldId id="291" r:id="rId36"/>
    <p:sldId id="292" r:id="rId37"/>
    <p:sldId id="282" r:id="rId38"/>
    <p:sldId id="293" r:id="rId39"/>
    <p:sldId id="295" r:id="rId40"/>
    <p:sldId id="303" r:id="rId41"/>
    <p:sldId id="304" r:id="rId42"/>
    <p:sldId id="302" r:id="rId43"/>
    <p:sldId id="301" r:id="rId44"/>
    <p:sldId id="294" r:id="rId45"/>
    <p:sldId id="312" r:id="rId46"/>
    <p:sldId id="311" r:id="rId47"/>
    <p:sldId id="310" r:id="rId48"/>
    <p:sldId id="309" r:id="rId49"/>
    <p:sldId id="308" r:id="rId50"/>
    <p:sldId id="307" r:id="rId51"/>
    <p:sldId id="313" r:id="rId52"/>
    <p:sldId id="320" r:id="rId53"/>
    <p:sldId id="321" r:id="rId54"/>
    <p:sldId id="319" r:id="rId55"/>
    <p:sldId id="318" r:id="rId56"/>
    <p:sldId id="317" r:id="rId57"/>
    <p:sldId id="322" r:id="rId58"/>
    <p:sldId id="323" r:id="rId59"/>
    <p:sldId id="324" r:id="rId60"/>
    <p:sldId id="325" r:id="rId61"/>
    <p:sldId id="326" r:id="rId62"/>
    <p:sldId id="329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53"/>
  </p:normalViewPr>
  <p:slideViewPr>
    <p:cSldViewPr snapToGrid="0" snapToObjects="1">
      <p:cViewPr varScale="1">
        <p:scale>
          <a:sx n="112" d="100"/>
          <a:sy n="112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lhudapk.com/player/popupplayer123.php?title=%24S%20%D8%A7%D9%84%D9%84%DA%BE%D9%85%20%D8%A7%D9%86%DB%8C%20%D8%A7%D8%B9%D9%88%D8%B0%D8%A8%DA%A9%20%D9%85%D9%86%20%D9%85%D9%86%DA%A9%D8%B1%D8%A7%D8%AA%20%D8%A7%D9%84%D8%A7%D8%AE%D9%84%D8%A7%D9%82%20%DB%94%20%DB%94%20%DB%94%20%24E&amp;duration=00%3A02%3A19&amp;fpath=http://data.alhudamedia.com/Media%2FResources%2FDuain%2FDUA-050109-AH-Hifazat-Allahumma%20Inni%20A%27uzubika%20Min%20Munkaratil%20Akhlaaq.mp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hudapk.com/player/popupplayer123.php?title=%24S%20%D8%A7%D9%84%D9%84%DA%BE%D9%85%20%D8%A7%D9%86%DB%8C%20%D8%A7%D8%B9%D9%88%D8%B0%D8%A8%DA%A9%20%D9%85%D9%86%20%D9%85%D9%86%DA%A9%D8%B1%D8%A7%D8%AA%20%D8%A7%D9%84%D8%A7%D8%AE%D9%84%D8%A7%D9%82%20%DB%94%20%DB%94%20%DB%94%20%24E&amp;duration=00%3A02%3A19&amp;fpath=http://data.alhudamedia.com/Media%2FResources%2FDuain%2FDUA-050109-AH-Hifazat-Allahumma%20Inni%20A%27uzubika%20Min%20Munkaratil%20Akhlaaq.mp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lhudapk.com/player/popupplayer123.php?title=%24S%20%D8%A7%D9%84%D9%84%DA%BE%D9%85%20%D8%A7%D9%86%DB%8C%20%D8%A7%D8%B9%D9%88%D8%B0%D8%A8%DA%A9%20%D9%85%D9%86%20%D8%B4%D8%B1%20%D9%85%D8%A7%20%D8%B9%D9%85%D9%84%D8%AA%20%DB%94%20%DB%94%20%DB%94%20%24E&amp;duration=00%3A01%3A48&amp;fpath=http://data.alhudamedia.com/Media%2FResources%2FDuain%2FDUA-050106-AH-Hifazat-Allahumma%20Inni%20A%27uzubika%20Min%20Shari%20Ma%20%27Amiltu.mp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lhudapk.com/player/popupplayer123.php?title=%24S%20%D8%A7%D9%84%D9%84%DA%BE%D9%85%20%D8%A7%D9%86%DB%8C%20%D8%A7%D8%B9%D9%88%D8%B0%D8%A8%DA%A9%20%D9%85%D9%86%20%D8%A7%D9%84%D8%A8%D8%B1%D8%B5%20%DB%94%20%DB%94%20%DB%94%20%24E&amp;duration=00%3A03%3A48&amp;fpath=http://data.alhudamedia.com/Media%2FResources%2FDuain%2FDUA-050108-AH-Hifazat-Allahumma%20Inni%20A%27uzubika%20Minal%20Barasi.mp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F4623-195F-A248-948F-94321A299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311" y="415829"/>
            <a:ext cx="10995377" cy="3329581"/>
          </a:xfrm>
        </p:spPr>
        <p:txBody>
          <a:bodyPr/>
          <a:lstStyle/>
          <a:p>
            <a:r>
              <a:rPr lang="en-US" dirty="0"/>
              <a:t>DU’AS FOR PROTECTION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A0D6C0-EAA1-7946-9769-5A88BE1BEA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TQE_NJ</a:t>
            </a:r>
          </a:p>
          <a:p>
            <a:r>
              <a:rPr lang="en-US" dirty="0"/>
              <a:t>Taken from </a:t>
            </a:r>
            <a:r>
              <a:rPr lang="en-US" dirty="0" err="1"/>
              <a:t>wa</a:t>
            </a:r>
            <a:r>
              <a:rPr lang="en-US" dirty="0"/>
              <a:t> Iyyaka </a:t>
            </a:r>
            <a:r>
              <a:rPr lang="en-US" dirty="0" err="1"/>
              <a:t>nasta’een</a:t>
            </a:r>
            <a:endParaRPr lang="en-US" dirty="0"/>
          </a:p>
          <a:p>
            <a:r>
              <a:rPr lang="en-US" dirty="0"/>
              <a:t>Starting </a:t>
            </a:r>
            <a:r>
              <a:rPr lang="en-US" dirty="0" err="1"/>
              <a:t>jan</a:t>
            </a:r>
            <a:r>
              <a:rPr lang="en-US" dirty="0"/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311144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1A0BF-97EF-E749-B5A4-D0CBEE0DE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4C407-BE7E-4744-9265-BE3F7AE41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52918"/>
            <a:ext cx="11035349" cy="419548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6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اَللّٰهُمَّ</a:t>
            </a:r>
            <a:r>
              <a:rPr lang="ar-SA" sz="6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6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إِنِّیْ</a:t>
            </a:r>
            <a:r>
              <a:rPr lang="ar-SA" sz="6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6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6600" dirty="0">
                <a:latin typeface="Calibri" panose="020F0502020204030204" pitchFamily="34" charset="0"/>
                <a:cs typeface="Calibri" panose="020F0502020204030204" pitchFamily="34" charset="0"/>
              </a:rPr>
              <a:t> مِنْ </a:t>
            </a:r>
            <a:r>
              <a:rPr lang="ar-SA" sz="6600" dirty="0" err="1">
                <a:latin typeface="Calibri" panose="020F0502020204030204" pitchFamily="34" charset="0"/>
                <a:cs typeface="Calibri" panose="020F0502020204030204" pitchFamily="34" charset="0"/>
              </a:rPr>
              <a:t>مُنْکَرَاتِ</a:t>
            </a:r>
            <a:r>
              <a:rPr lang="ar-SA" sz="6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600" dirty="0" err="1">
                <a:latin typeface="Calibri" panose="020F0502020204030204" pitchFamily="34" charset="0"/>
                <a:cs typeface="Calibri" panose="020F0502020204030204" pitchFamily="34" charset="0"/>
              </a:rPr>
              <a:t>الْأخلاَ</a:t>
            </a:r>
            <a:r>
              <a:rPr lang="ar-SA" sz="6600" dirty="0">
                <a:latin typeface="Calibri" panose="020F0502020204030204" pitchFamily="34" charset="0"/>
                <a:cs typeface="Calibri" panose="020F0502020204030204" pitchFamily="34" charset="0"/>
              </a:rPr>
              <a:t> قِ،</a:t>
            </a:r>
            <a:endParaRPr lang="en-CA" sz="6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ar-SA" sz="6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600" dirty="0" err="1">
                <a:latin typeface="Calibri" panose="020F0502020204030204" pitchFamily="34" charset="0"/>
                <a:cs typeface="Calibri" panose="020F0502020204030204" pitchFamily="34" charset="0"/>
              </a:rPr>
              <a:t>وَالْأعْمَالِ</a:t>
            </a:r>
            <a:r>
              <a:rPr lang="ar-SA" sz="6600" dirty="0"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SA" sz="6600" dirty="0" err="1">
                <a:latin typeface="Calibri" panose="020F0502020204030204" pitchFamily="34" charset="0"/>
                <a:cs typeface="Calibri" panose="020F0502020204030204" pitchFamily="34" charset="0"/>
              </a:rPr>
              <a:t>وَالْأھْوَاءِ</a:t>
            </a:r>
            <a:endParaRPr lang="en-CA" sz="6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CA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CA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CA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CA" sz="1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DU’A 1 AUDIO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561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3EB74-872D-E643-8CC0-756A3F87A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</a:t>
            </a:r>
          </a:p>
        </p:txBody>
      </p:sp>
      <p:pic>
        <p:nvPicPr>
          <p:cNvPr id="1025" name="Picture 1" descr="page57image30204240">
            <a:extLst>
              <a:ext uri="{FF2B5EF4-FFF2-40B4-BE49-F238E27FC236}">
                <a16:creationId xmlns:a16="http://schemas.microsoft.com/office/drawing/2014/main" id="{4E8A17CA-AA6E-0741-9870-40A06A8702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28" t="32804" r="4566" b="57662"/>
          <a:stretch/>
        </p:blipFill>
        <p:spPr bwMode="auto">
          <a:xfrm>
            <a:off x="646111" y="2157413"/>
            <a:ext cx="1094831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7658DB-DDD6-0B40-9A08-2A2E7BB117E8}"/>
              </a:ext>
            </a:extLst>
          </p:cNvPr>
          <p:cNvSpPr/>
          <p:nvPr/>
        </p:nvSpPr>
        <p:spPr>
          <a:xfrm>
            <a:off x="5111856" y="6021663"/>
            <a:ext cx="1488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DU’A 1 AUDIO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69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903-7582-004E-9BA2-E72E74CF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5D696-0326-3748-A9EB-8AD6A6016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اَللّٰهُمَّ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إِنِّیْ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مِنْ شَرِّ مَا عَمِلْتُ، وَ مِنْ شَرِّ مَا لَمْ أَعْمَل</a:t>
            </a:r>
          </a:p>
          <a:p>
            <a:pPr marL="0" indent="0">
              <a:buNone/>
            </a:pPr>
            <a:endParaRPr lang="en-CA" dirty="0">
              <a:latin typeface="Calibri" panose="020F0502020204030204" pitchFamily="34" charset="0"/>
              <a:cs typeface="Calibri" panose="020F0502020204030204" pitchFamily="34" charset="0"/>
              <a:hlinkClick r:id="rId2"/>
            </a:endParaRPr>
          </a:p>
          <a:p>
            <a:pPr marL="0" indent="0" algn="ctr">
              <a:buNone/>
            </a:pPr>
            <a:r>
              <a:rPr lang="en-CA" sz="16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DU’A 2 AUDIO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053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4FC59-6A46-BC4D-A5A3-89D5405F5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2</a:t>
            </a:r>
          </a:p>
        </p:txBody>
      </p:sp>
      <p:pic>
        <p:nvPicPr>
          <p:cNvPr id="1025" name="Picture 1" descr="page57image17580240">
            <a:extLst>
              <a:ext uri="{FF2B5EF4-FFF2-40B4-BE49-F238E27FC236}">
                <a16:creationId xmlns:a16="http://schemas.microsoft.com/office/drawing/2014/main" id="{A60E5587-C83E-1941-BB32-4EA056CC40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8" t="42096" r="4545" b="49448"/>
          <a:stretch/>
        </p:blipFill>
        <p:spPr bwMode="auto">
          <a:xfrm>
            <a:off x="646110" y="1849121"/>
            <a:ext cx="10976229" cy="182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833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EFB5D-28F4-0146-898F-526C8E046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D1683-F69B-D74D-9E98-0DDA8DDE3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اَللّٰهُمَّ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إِنِّیْ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مِنَ الْبَرَصِ، وَالْجُنُوْنِ، وَالْجُذَامِ، وَمِنْ </a:t>
            </a: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سَیِّءِ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الاَسْقَامِ</a:t>
            </a: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50000"/>
              </a:lnSpc>
              <a:buNone/>
            </a:pP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50000"/>
              </a:lnSpc>
              <a:buNone/>
            </a:pPr>
            <a:r>
              <a:rPr lang="en-CA" sz="16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DU’A 3 AUDIO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916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E68CB-F712-144C-A8BC-F0AF1E7FD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3</a:t>
            </a:r>
          </a:p>
        </p:txBody>
      </p:sp>
      <p:pic>
        <p:nvPicPr>
          <p:cNvPr id="1025" name="Picture 1" descr="page57image17714848">
            <a:extLst>
              <a:ext uri="{FF2B5EF4-FFF2-40B4-BE49-F238E27FC236}">
                <a16:creationId xmlns:a16="http://schemas.microsoft.com/office/drawing/2014/main" id="{0B562812-C1E0-B84A-9F7A-73B48385EE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4" t="50184" r="4261" b="40809"/>
          <a:stretch/>
        </p:blipFill>
        <p:spPr bwMode="auto">
          <a:xfrm>
            <a:off x="553590" y="2296161"/>
            <a:ext cx="11084820" cy="193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56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458E6-869C-C041-88A9-DEF7C4C0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DAEAC-72D0-3443-BF2E-355B8F751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اللَّهُمَّ إِنِّي أَعُوذُ بِكَ مِنْ ضِيقِ الدُّنْيَا وَضِيقِ يَوْمِ الْقِيَامَةِ</a:t>
            </a: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562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3000F-3599-F74C-AAD6-CA44C07AB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4</a:t>
            </a:r>
          </a:p>
        </p:txBody>
      </p:sp>
      <p:pic>
        <p:nvPicPr>
          <p:cNvPr id="1025" name="Picture 1" descr="page57image48739536">
            <a:extLst>
              <a:ext uri="{FF2B5EF4-FFF2-40B4-BE49-F238E27FC236}">
                <a16:creationId xmlns:a16="http://schemas.microsoft.com/office/drawing/2014/main" id="{F69767C5-4BC0-FF49-80C2-4CEC515F76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8" t="58640" r="4261" b="32721"/>
          <a:stretch/>
        </p:blipFill>
        <p:spPr bwMode="auto">
          <a:xfrm>
            <a:off x="428624" y="2096135"/>
            <a:ext cx="11219828" cy="189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30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8EDCF-7A88-5E43-8875-97F0AC327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681" y="452718"/>
            <a:ext cx="9404723" cy="1400530"/>
          </a:xfrm>
        </p:spPr>
        <p:txBody>
          <a:bodyPr/>
          <a:lstStyle/>
          <a:p>
            <a:r>
              <a:rPr lang="en-US" dirty="0"/>
              <a:t>DU’A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386F5-17D4-784E-A50B-BB04931CA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اللَّهُمَّ إِنِّي أَعُوذُ بِكَ مِنْ عِلْمٍ لاَ يَنْفَعُ وَمِنْ قَلْبٍ لاَ يَخْشَعُ وَمِنْ نَفْسٍ لاَ تَشْبَعُ وَمِنْ دَعْوَةٍ لاَ يُسْتَجَابُ لَهَا</a:t>
            </a: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223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0C057-310C-B24F-A067-E8CCF79F9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33822-BD13-7D41-B9D4-7E96D7AC0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اللَّهُمَّ إِنِّي أَعُوذُ بِكَ مِنْ عِلْمٍ لاَ يَنْفَعُ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3200" b="1" dirty="0">
                <a:latin typeface="Calibri" panose="020F0502020204030204" pitchFamily="34" charset="0"/>
                <a:cs typeface="Calibri" panose="020F0502020204030204" pitchFamily="34" charset="0"/>
              </a:rPr>
              <a:t>O Allah! Indeed I seek refuge in You from knowledge that is not beneficial, </a:t>
            </a:r>
            <a:endParaRPr lang="en-US" sz="8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273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2BCA-4DF7-8745-85B9-F725B267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A4218-20B7-3E4C-B111-B71EF509C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وَمِنْ قَلْبٍ لاَ يَخْشَع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3600" b="1" dirty="0">
                <a:latin typeface="Calibri" panose="020F0502020204030204" pitchFamily="34" charset="0"/>
                <a:cs typeface="Calibri" panose="020F0502020204030204" pitchFamily="34" charset="0"/>
              </a:rPr>
              <a:t>and from a heart that does not fear (You), 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369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0C804-5E3A-4F43-9502-535F13C92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E5214-4B4B-0340-8C6A-0E0677BC9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وَمِنْ نَفْسٍ لاَ تَشْبَعُ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400" b="1" dirty="0">
                <a:latin typeface="Calibri" panose="020F0502020204030204" pitchFamily="34" charset="0"/>
                <a:cs typeface="Calibri" panose="020F0502020204030204" pitchFamily="34" charset="0"/>
              </a:rPr>
              <a:t>and from a soul that is not satisfied, 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35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8F77C-7570-B341-AB23-7CC14427D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38D46-A4F3-D04D-B0FA-0BAF43EB0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وَمِنْ دَعْوَةٍ لاَ يُسْتَجَابُ لَهَا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b="1" dirty="0">
                <a:latin typeface="Calibri" panose="020F0502020204030204" pitchFamily="34" charset="0"/>
                <a:cs typeface="Calibri" panose="020F0502020204030204" pitchFamily="34" charset="0"/>
              </a:rPr>
              <a:t>and from a prayer that is not answered.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079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FFF2D-552E-1A43-A19D-2501A5773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5</a:t>
            </a:r>
          </a:p>
        </p:txBody>
      </p:sp>
      <p:pic>
        <p:nvPicPr>
          <p:cNvPr id="2049" name="Picture 1" descr="page57image48630624">
            <a:extLst>
              <a:ext uri="{FF2B5EF4-FFF2-40B4-BE49-F238E27FC236}">
                <a16:creationId xmlns:a16="http://schemas.microsoft.com/office/drawing/2014/main" id="{967D8B26-844D-E04D-B56C-8A762489B8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8" t="67279" r="4403" b="22427"/>
          <a:stretch/>
        </p:blipFill>
        <p:spPr bwMode="auto">
          <a:xfrm>
            <a:off x="646111" y="4165600"/>
            <a:ext cx="10730505" cy="216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7ADAD7-FC43-674F-BAF4-D9FAA41FBA09}"/>
              </a:ext>
            </a:extLst>
          </p:cNvPr>
          <p:cNvSpPr txBox="1"/>
          <p:nvPr/>
        </p:nvSpPr>
        <p:spPr>
          <a:xfrm>
            <a:off x="457200" y="1611630"/>
            <a:ext cx="109194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latin typeface="Calibri" panose="020F0502020204030204" pitchFamily="34" charset="0"/>
                <a:cs typeface="Calibri" panose="020F0502020204030204" pitchFamily="34" charset="0"/>
              </a:rPr>
              <a:t>O Allah! Indeed I seek refuge in You from knowledge that is not beneficial, and from a heart that does not fear (You), and from a soul that is not satisfied, and from a prayer that is not answered. (Sahih Muslim: 2722)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738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2B8D5-F9C6-914A-A54F-9A31E457C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D5A4B-D1EA-1E46-8BC7-71F6A13AF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لَا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اِلَہَ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اِلَّا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اللّٰہُ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وَحْدَہُ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لَا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شَرِیْکَ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لَہُ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،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لَہْ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الْمُلْکُ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وَلَہُ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الْحَمْدُ،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وَھُوَ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عَلٰی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کُلِّ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شَئٍ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قَدِیْر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43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77B67-98DA-4040-A10B-A6BB08AD7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62E07-FB19-6841-A95B-6DB2EAE36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لَا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اِلَہَ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اِلَّا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اللّٰہُ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وَحْدَہُ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CA" sz="3200" dirty="0">
                <a:latin typeface="Calibri" panose="020F0502020204030204" pitchFamily="34" charset="0"/>
                <a:cs typeface="Calibri" panose="020F0502020204030204" pitchFamily="34" charset="0"/>
              </a:rPr>
              <a:t>There is no deity except Allah, alone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0952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9163C-48B1-BB40-A2CD-2444CA830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03DBA-4993-954E-A66C-6FD86E3E9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لَا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شَرِیْکَ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لَہُ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CA" sz="3200" dirty="0">
                <a:latin typeface="Calibri" panose="020F0502020204030204" pitchFamily="34" charset="0"/>
                <a:cs typeface="Calibri" panose="020F0502020204030204" pitchFamily="34" charset="0"/>
              </a:rPr>
              <a:t>He has no partners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06074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C5316-70B5-4842-BE2A-C24E04F0C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E8CE3-C8FB-7042-910B-04062871A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915208" cy="419548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لَہْ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الْمُلْکُ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وَلَہُ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الْحَمْدُ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to Him belongs the dominion and for Him is all the praise</a:t>
            </a: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253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9CD31-26F6-5B46-9D0B-26C921CB8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1AAB7-874C-B34A-8475-B10D5F193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وَھُوَ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عَلٰی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کُلِّ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شَئٍ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قَدِیْر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And He is upon all things Always All-Powerful</a:t>
            </a:r>
          </a:p>
        </p:txBody>
      </p:sp>
    </p:spTree>
    <p:extLst>
      <p:ext uri="{BB962C8B-B14F-4D97-AF65-F5344CB8AC3E}">
        <p14:creationId xmlns:p14="http://schemas.microsoft.com/office/powerpoint/2010/main" val="4071395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AFBB7-0D4A-D649-8936-886F7392D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6</a:t>
            </a:r>
          </a:p>
        </p:txBody>
      </p:sp>
      <p:pic>
        <p:nvPicPr>
          <p:cNvPr id="1025" name="Picture 1" descr="page57image48779328">
            <a:extLst>
              <a:ext uri="{FF2B5EF4-FFF2-40B4-BE49-F238E27FC236}">
                <a16:creationId xmlns:a16="http://schemas.microsoft.com/office/drawing/2014/main" id="{A6792A5B-9787-3F45-AF71-A2A9577090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92" t="77574" r="4119" b="10294"/>
          <a:stretch/>
        </p:blipFill>
        <p:spPr bwMode="auto">
          <a:xfrm>
            <a:off x="1376547" y="1543050"/>
            <a:ext cx="974927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58image48832432">
            <a:extLst>
              <a:ext uri="{FF2B5EF4-FFF2-40B4-BE49-F238E27FC236}">
                <a16:creationId xmlns:a16="http://schemas.microsoft.com/office/drawing/2014/main" id="{07FE2EA6-35B9-DC4F-AC35-5BF7A735CA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t="9709" r="55966" b="77574"/>
          <a:stretch/>
        </p:blipFill>
        <p:spPr bwMode="auto">
          <a:xfrm>
            <a:off x="1376547" y="3857625"/>
            <a:ext cx="974927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473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C6755-8C17-534E-94FD-1AF8FE031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AC6AF-B617-FF4D-AE8F-50DC0A449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اَللّٰھُمَّ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إِنِّیْ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مِنْ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جَھْدِ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الْبَلاَءِ ،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وَدَرْکِ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الشَّقَاءِ، وَسُوءِ الْقَضَاءِ ، وَشَمَاتَةِ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الْأَعْدَاءِ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101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28373-8B18-9A4E-8F45-B48C0E25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0EEEE-C9D2-E046-8118-6F7ABCF0E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اَللّٰھُمَّ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إِنِّیْ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مِنْ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جَھْدِ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الْبَلاَءِ</a:t>
            </a:r>
            <a:endParaRPr lang="en-CA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dirty="0">
                <a:latin typeface="Calibri" panose="020F0502020204030204" pitchFamily="34" charset="0"/>
                <a:cs typeface="Calibri" panose="020F0502020204030204" pitchFamily="34" charset="0"/>
              </a:rPr>
              <a:t>O Allah I seek refuge in you from severe trials and hardship</a:t>
            </a:r>
          </a:p>
        </p:txBody>
      </p:sp>
    </p:spTree>
    <p:extLst>
      <p:ext uri="{BB962C8B-B14F-4D97-AF65-F5344CB8AC3E}">
        <p14:creationId xmlns:p14="http://schemas.microsoft.com/office/powerpoint/2010/main" val="3828581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B4CE7-4205-F546-84EB-089771C0C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A9309-6DCA-A447-8331-E2F66DA14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وَدَرْکِ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الشَّقَاءِ،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4000" dirty="0"/>
              <a:t>to be overtaken by misfortune,</a:t>
            </a:r>
          </a:p>
        </p:txBody>
      </p:sp>
    </p:spTree>
    <p:extLst>
      <p:ext uri="{BB962C8B-B14F-4D97-AF65-F5344CB8AC3E}">
        <p14:creationId xmlns:p14="http://schemas.microsoft.com/office/powerpoint/2010/main" val="4069369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56FD1-A495-5E47-A68E-60DA704BA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E93E7-3533-3A40-822B-42DDAC958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وَسُوءِ الْقَضَاءِ ،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6000" dirty="0">
                <a:latin typeface="Calibri" panose="020F0502020204030204" pitchFamily="34" charset="0"/>
                <a:cs typeface="Calibri" panose="020F0502020204030204" pitchFamily="34" charset="0"/>
              </a:rPr>
              <a:t>And bad fate,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89526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BE1D-1BF8-1745-BAFC-59D6FF787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4859B-33DF-4E43-8B0D-14D0CA049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وَشَمَاتَةِ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الْأَعْدَاءِ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dirty="0">
                <a:latin typeface="Calibri" panose="020F0502020204030204" pitchFamily="34" charset="0"/>
                <a:cs typeface="Calibri" panose="020F0502020204030204" pitchFamily="34" charset="0"/>
              </a:rPr>
              <a:t>And the rejoicing of enemies.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54828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91392-0B92-1C47-BE85-F1B807497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7</a:t>
            </a:r>
          </a:p>
        </p:txBody>
      </p:sp>
      <p:pic>
        <p:nvPicPr>
          <p:cNvPr id="1025" name="Picture 1" descr="page58image48789104">
            <a:extLst>
              <a:ext uri="{FF2B5EF4-FFF2-40B4-BE49-F238E27FC236}">
                <a16:creationId xmlns:a16="http://schemas.microsoft.com/office/drawing/2014/main" id="{85428D83-4A1D-1C4E-AC2E-CB7C26844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" t="22243" r="55682" b="66728"/>
          <a:stretch/>
        </p:blipFill>
        <p:spPr bwMode="auto">
          <a:xfrm>
            <a:off x="414337" y="1728787"/>
            <a:ext cx="11254013" cy="238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E7621A-12D9-C642-955D-F5A877F1383E}"/>
              </a:ext>
            </a:extLst>
          </p:cNvPr>
          <p:cNvSpPr txBox="1"/>
          <p:nvPr/>
        </p:nvSpPr>
        <p:spPr>
          <a:xfrm>
            <a:off x="720090" y="-571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43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5CA0A-7397-2744-8D7B-CAC83A9D5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3F5FB-EDC1-2E4B-8C3D-69C2C2898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fontAlgn="base">
              <a:lnSpc>
                <a:spcPct val="150000"/>
              </a:lnSpc>
              <a:buNone/>
            </a:pP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اللهمَّ إني أعوذُ بكَ مِن الفَقرِ، والقِلَّة، والذِّلَّة، وأعوذُ بكَ مِن أن أَظْلِمَ أو أُظلَمَ</a:t>
            </a:r>
          </a:p>
          <a:p>
            <a:pPr marL="0" indent="0">
              <a:buNone/>
            </a:pPr>
            <a:br>
              <a:rPr lang="ar-SA" dirty="0"/>
            </a:br>
            <a:br>
              <a:rPr lang="ar-SA" dirty="0"/>
            </a:br>
            <a:br>
              <a:rPr lang="ar-SA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143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4AC58-04C6-254D-BF3F-A54EFA4C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178AE-E978-244C-B337-7A2C2DE90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اللهمَّ إني أعوذُ بكَ مِن الفَقرِ، والقِلَّة، والذِّلَّة،</a:t>
            </a:r>
            <a:endParaRPr lang="en-CA" sz="4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 Allah! Verily I seek refuge in you from poverty, scarcity, humiliation,</a:t>
            </a:r>
          </a:p>
        </p:txBody>
      </p:sp>
    </p:spTree>
    <p:extLst>
      <p:ext uri="{BB962C8B-B14F-4D97-AF65-F5344CB8AC3E}">
        <p14:creationId xmlns:p14="http://schemas.microsoft.com/office/powerpoint/2010/main" val="524406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077B2-2BE7-904A-BF82-A85965C43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26BAF-B8AA-5746-8BD1-44BA116B3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وأعوذُ بكَ مِن أن أَظْلِمَ أو أُظلَمَ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3200" dirty="0">
                <a:latin typeface="Calibri" panose="020F0502020204030204" pitchFamily="34" charset="0"/>
                <a:cs typeface="Calibri" panose="020F0502020204030204" pitchFamily="34" charset="0"/>
              </a:rPr>
              <a:t>And I seek refuge in you that I may oppress anyone or that I may be oppressed by anyone.</a:t>
            </a:r>
            <a:endParaRPr lang="ar-S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720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646C6-AD94-CA40-B038-3D1942025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8</a:t>
            </a:r>
          </a:p>
        </p:txBody>
      </p:sp>
      <p:pic>
        <p:nvPicPr>
          <p:cNvPr id="1025" name="Picture 1" descr="page58image48809808">
            <a:extLst>
              <a:ext uri="{FF2B5EF4-FFF2-40B4-BE49-F238E27FC236}">
                <a16:creationId xmlns:a16="http://schemas.microsoft.com/office/drawing/2014/main" id="{A132BA25-9127-1043-875C-ACEE831EE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t="33456" r="55824" b="55882"/>
          <a:stretch/>
        </p:blipFill>
        <p:spPr bwMode="auto">
          <a:xfrm>
            <a:off x="646111" y="1853247"/>
            <a:ext cx="11016289" cy="229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2606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B770-1240-CE4A-9B53-89137DA3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48968-94B9-894F-B6A9-FC0D2F7FE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fontAlgn="base">
              <a:lnSpc>
                <a:spcPct val="150000"/>
              </a:lnSpc>
              <a:buNone/>
            </a:pP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اَللّٰهُمَّ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إِنِّىْ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اَعُوْذُبِكَ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مِنْ زَوَالِ نِعْمَتِكَ، وَتَحَوُّلِ عَافِيَتِكَ، وَ </a:t>
            </a: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فُجَآئَةِ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نِقْمَتِكَ، </a:t>
            </a: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fontAlgn="base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وَ جَمِيْعِ سَخَطِكَ</a:t>
            </a: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704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4755C-0402-1D44-B048-F6DC4198E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F2208-00D1-FF4B-86D5-2E85B490D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اللّهُمَّ ، </a:t>
            </a: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إِنّى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أَعُوذُ بِكَ مِنْ زَوَالِ نِعْمَتِك ،</a:t>
            </a: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O Allah! Verily I seek refuge in You from the decline of Your blessings,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539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50574-E394-5342-A6FF-8B41D2CA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3DFA7-6ED6-5F4B-98CD-197FD3CAF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وَتَحَوُّلِ عَافِيَتِكَ 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The change of the state of our well-being,</a:t>
            </a:r>
          </a:p>
        </p:txBody>
      </p:sp>
    </p:spTree>
    <p:extLst>
      <p:ext uri="{BB962C8B-B14F-4D97-AF65-F5344CB8AC3E}">
        <p14:creationId xmlns:p14="http://schemas.microsoft.com/office/powerpoint/2010/main" val="1883581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1538-439C-3440-97D3-7967849FB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99676-23CC-3D40-81A7-3D98AF5AF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وَفُجَاءَةِ نَقْمَتِكَ ،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The sudden onset of Your punishment,</a:t>
            </a:r>
          </a:p>
        </p:txBody>
      </p:sp>
    </p:spTree>
    <p:extLst>
      <p:ext uri="{BB962C8B-B14F-4D97-AF65-F5344CB8AC3E}">
        <p14:creationId xmlns:p14="http://schemas.microsoft.com/office/powerpoint/2010/main" val="137184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7275C-1D6A-454A-AD80-6966B3D2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38384-E4F7-F044-BC13-901883D17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وَجَمِيعِ سَخَطِكَ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And from all that displeases You.</a:t>
            </a:r>
            <a:endParaRPr lang="ar-SA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61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DB95-1879-3241-B17E-99244178A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9</a:t>
            </a:r>
          </a:p>
        </p:txBody>
      </p:sp>
      <p:pic>
        <p:nvPicPr>
          <p:cNvPr id="1025" name="Picture 1" descr="page58image48796544">
            <a:extLst>
              <a:ext uri="{FF2B5EF4-FFF2-40B4-BE49-F238E27FC236}">
                <a16:creationId xmlns:a16="http://schemas.microsoft.com/office/drawing/2014/main" id="{A4E8C412-2F13-4547-BEB9-8792D55609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2" t="44118" r="56249" b="45956"/>
          <a:stretch/>
        </p:blipFill>
        <p:spPr bwMode="auto">
          <a:xfrm>
            <a:off x="432327" y="2328862"/>
            <a:ext cx="1132734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374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401C-0513-8A45-879A-EED2721E4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199FB-C509-4840-9F68-71D446C6D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اَللّٰهُمَّ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إِنِّیْ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مِنْ شَرِّ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سَمْعِیْ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، وَمِنْ شَرِّ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بَصَرِیْ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، وَمِنْ شَرِّ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لِسَانِیْ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، وَمِنْ شَرِّ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قَلْبِیْ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، وَمِنْ شَرِّ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مَنِیِّیْ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3911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0EFA-08F4-BE44-9FD8-4011D7B45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EEF0E-6E80-0442-8550-AAB4DE359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للّٰهُمَّ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إِنِّیْ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مِنْ شَرِّ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سَمْعِیْ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dirty="0">
                <a:latin typeface="Calibri" panose="020F0502020204030204" pitchFamily="34" charset="0"/>
                <a:cs typeface="Calibri" panose="020F0502020204030204" pitchFamily="34" charset="0"/>
              </a:rPr>
              <a:t>O Allah! Verily I seek refuge in You from the evil of my hearing,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869157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0EFA-08F4-BE44-9FD8-4011D7B45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EEF0E-6E80-0442-8550-AAB4DE359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وَمِنْ شَرِّ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بَصَرِیْ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dirty="0">
                <a:latin typeface="Calibri" panose="020F0502020204030204" pitchFamily="34" charset="0"/>
                <a:cs typeface="Calibri" panose="020F0502020204030204" pitchFamily="34" charset="0"/>
              </a:rPr>
              <a:t>And the evil of my sight,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6605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0EFA-08F4-BE44-9FD8-4011D7B45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EEF0E-6E80-0442-8550-AAB4DE359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وَمِنْ شَرِّ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لِسَانِیْ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dirty="0">
                <a:latin typeface="Calibri" panose="020F0502020204030204" pitchFamily="34" charset="0"/>
                <a:cs typeface="Calibri" panose="020F0502020204030204" pitchFamily="34" charset="0"/>
              </a:rPr>
              <a:t>And from the evil of my tongue,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379884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0EFA-08F4-BE44-9FD8-4011D7B45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EEF0E-6E80-0442-8550-AAB4DE359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وَمِنْ شَرِّ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قَلْبِیْ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dirty="0">
                <a:latin typeface="Calibri" panose="020F0502020204030204" pitchFamily="34" charset="0"/>
                <a:cs typeface="Calibri" panose="020F0502020204030204" pitchFamily="34" charset="0"/>
              </a:rPr>
              <a:t>And from the evil of my heart,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798439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0EFA-08F4-BE44-9FD8-4011D7B45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EEF0E-6E80-0442-8550-AAB4DE359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وَمِنْ شَرِّ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مَنِیِّیْ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dirty="0">
                <a:latin typeface="Calibri" panose="020F0502020204030204" pitchFamily="34" charset="0"/>
                <a:cs typeface="Calibri" panose="020F0502020204030204" pitchFamily="34" charset="0"/>
              </a:rPr>
              <a:t>And from the evil of my semen.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030092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0BE52-0E24-E246-A52B-8F144E08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10</a:t>
            </a:r>
          </a:p>
        </p:txBody>
      </p:sp>
      <p:pic>
        <p:nvPicPr>
          <p:cNvPr id="2049" name="Picture 1" descr="page58image48909360">
            <a:extLst>
              <a:ext uri="{FF2B5EF4-FFF2-40B4-BE49-F238E27FC236}">
                <a16:creationId xmlns:a16="http://schemas.microsoft.com/office/drawing/2014/main" id="{1D971702-8090-C34F-A537-FE14D2A7C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9" t="54044" r="55966" b="31618"/>
          <a:stretch/>
        </p:blipFill>
        <p:spPr bwMode="auto">
          <a:xfrm>
            <a:off x="914400" y="2314574"/>
            <a:ext cx="10448737" cy="290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5094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0BE52-0E24-E246-A52B-8F144E08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CE53E-6435-624D-9374-9DC911C0E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SA" sz="58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اَللّٰهُمَّ</a:t>
            </a:r>
            <a:r>
              <a:rPr lang="ar-SA" sz="5800" dirty="0">
                <a:latin typeface="Calibri" panose="020F0502020204030204" pitchFamily="34" charset="0"/>
                <a:cs typeface="Calibri" panose="020F0502020204030204" pitchFamily="34" charset="0"/>
              </a:rPr>
              <a:t> ِ </a:t>
            </a:r>
            <a:r>
              <a:rPr lang="ar-SA" sz="58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إِنِّیْ</a:t>
            </a:r>
            <a:r>
              <a:rPr lang="ar-SA" sz="5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58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5800" dirty="0">
                <a:latin typeface="Calibri" panose="020F0502020204030204" pitchFamily="34" charset="0"/>
                <a:cs typeface="Calibri" panose="020F0502020204030204" pitchFamily="34" charset="0"/>
              </a:rPr>
              <a:t> مِنْ عِلْمٍ لَا </a:t>
            </a:r>
            <a:r>
              <a:rPr lang="ar-SA" sz="5800" dirty="0" err="1">
                <a:latin typeface="Calibri" panose="020F0502020204030204" pitchFamily="34" charset="0"/>
                <a:cs typeface="Calibri" panose="020F0502020204030204" pitchFamily="34" charset="0"/>
              </a:rPr>
              <a:t>یَنْفَعُ</a:t>
            </a:r>
            <a:r>
              <a:rPr lang="ar-SA" sz="5800" dirty="0"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endParaRPr lang="en-CA" sz="5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50000"/>
              </a:lnSpc>
              <a:buNone/>
            </a:pPr>
            <a:r>
              <a:rPr lang="ar-SA" sz="5800" dirty="0">
                <a:latin typeface="Calibri" panose="020F0502020204030204" pitchFamily="34" charset="0"/>
                <a:cs typeface="Calibri" panose="020F0502020204030204" pitchFamily="34" charset="0"/>
              </a:rPr>
              <a:t>وَمِنْ قَلْبٍ لَا </a:t>
            </a:r>
            <a:r>
              <a:rPr lang="ar-SA" sz="5800" dirty="0" err="1">
                <a:latin typeface="Calibri" panose="020F0502020204030204" pitchFamily="34" charset="0"/>
                <a:cs typeface="Calibri" panose="020F0502020204030204" pitchFamily="34" charset="0"/>
              </a:rPr>
              <a:t>یَخْشَعُ</a:t>
            </a:r>
            <a:r>
              <a:rPr lang="ar-SA" sz="5800" dirty="0">
                <a:latin typeface="Calibri" panose="020F0502020204030204" pitchFamily="34" charset="0"/>
                <a:cs typeface="Calibri" panose="020F0502020204030204" pitchFamily="34" charset="0"/>
              </a:rPr>
              <a:t>، وَمِنْ نَفْسٍ لَا تَشْبَعُ،</a:t>
            </a:r>
            <a:endParaRPr lang="en-CA" sz="5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50000"/>
              </a:lnSpc>
              <a:buNone/>
            </a:pPr>
            <a:r>
              <a:rPr lang="ar-SA" sz="5800" dirty="0">
                <a:latin typeface="Calibri" panose="020F0502020204030204" pitchFamily="34" charset="0"/>
                <a:cs typeface="Calibri" panose="020F0502020204030204" pitchFamily="34" charset="0"/>
              </a:rPr>
              <a:t> وَمِنْ دَعْوَةٍ لَا </a:t>
            </a:r>
            <a:r>
              <a:rPr lang="ar-SA" sz="5800" dirty="0" err="1">
                <a:latin typeface="Calibri" panose="020F0502020204030204" pitchFamily="34" charset="0"/>
                <a:cs typeface="Calibri" panose="020F0502020204030204" pitchFamily="34" charset="0"/>
              </a:rPr>
              <a:t>یُسْتَجَابُ</a:t>
            </a:r>
            <a:r>
              <a:rPr lang="ar-SA" sz="5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5800" dirty="0" err="1">
                <a:latin typeface="Calibri" panose="020F0502020204030204" pitchFamily="34" charset="0"/>
                <a:cs typeface="Calibri" panose="020F0502020204030204" pitchFamily="34" charset="0"/>
              </a:rPr>
              <a:t>لَھَا</a:t>
            </a:r>
            <a:endParaRPr lang="ar-SA" sz="5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br>
              <a:rPr lang="ar-SA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8185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0BE52-0E24-E246-A52B-8F144E08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F0489-43A8-054E-8FBB-526D6E341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اَللّٰهُمَّ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ِ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إِنِّیْ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 مِنْ عِلْمٍ لَا </a:t>
            </a:r>
            <a:r>
              <a:rPr lang="ar-SA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یَنْفَعُ</a:t>
            </a:r>
            <a:r>
              <a:rPr lang="ar-SA" sz="4800" dirty="0"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endParaRPr lang="en-CA" sz="4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3200" dirty="0">
                <a:latin typeface="Calibri" panose="020F0502020204030204" pitchFamily="34" charset="0"/>
                <a:cs typeface="Calibri" panose="020F0502020204030204" pitchFamily="34" charset="0"/>
              </a:rPr>
              <a:t>O Allah! Verily I seek refuge in You from knowledge which is not beneficial,</a:t>
            </a: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6691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0BE52-0E24-E246-A52B-8F144E08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85896-C450-AE40-A43B-77363F9F2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وَمِنْ قَلْبٍ لَا </a:t>
            </a: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یَخْشَعُ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And from a heart which does not fear</a:t>
            </a:r>
          </a:p>
        </p:txBody>
      </p:sp>
    </p:spTree>
    <p:extLst>
      <p:ext uri="{BB962C8B-B14F-4D97-AF65-F5344CB8AC3E}">
        <p14:creationId xmlns:p14="http://schemas.microsoft.com/office/powerpoint/2010/main" val="34652526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0BE52-0E24-E246-A52B-8F144E08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E8FB6-3A60-A74D-9546-99A4953CA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وَمِنْ نَفْسٍ لَا تَشْبَعُ،</a:t>
            </a: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dirty="0">
                <a:latin typeface="Calibri" panose="020F0502020204030204" pitchFamily="34" charset="0"/>
                <a:cs typeface="Calibri" panose="020F0502020204030204" pitchFamily="34" charset="0"/>
              </a:rPr>
              <a:t>And from a soul which is not satisfied</a:t>
            </a:r>
            <a:endParaRPr lang="en-CA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0511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0BE52-0E24-E246-A52B-8F144E08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EA033-E80C-1148-B3D3-B1C26BCCC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وَمِنْ دَعْوَةٍ لَا </a:t>
            </a: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یُسْتَجَابُ</a:t>
            </a: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لَھَا</a:t>
            </a: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And from a prayer which is not answered.</a:t>
            </a:r>
            <a:endParaRPr lang="ar-SA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09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0BE52-0E24-E246-A52B-8F144E08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11</a:t>
            </a:r>
          </a:p>
        </p:txBody>
      </p:sp>
      <p:pic>
        <p:nvPicPr>
          <p:cNvPr id="1025" name="Picture 1" descr="page58image49105344">
            <a:extLst>
              <a:ext uri="{FF2B5EF4-FFF2-40B4-BE49-F238E27FC236}">
                <a16:creationId xmlns:a16="http://schemas.microsoft.com/office/drawing/2014/main" id="{EA7961B6-9AFF-B640-A327-C30184900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t="67831" r="56250" b="15993"/>
          <a:stretch/>
        </p:blipFill>
        <p:spPr bwMode="auto">
          <a:xfrm>
            <a:off x="646111" y="1853248"/>
            <a:ext cx="10857156" cy="346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6238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2E892-B6D1-854A-8E78-7EC93F8F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F1E1-70F9-FD4D-97F6-A884A8EAC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10" y="2052918"/>
            <a:ext cx="9601200" cy="4195481"/>
          </a:xfrm>
        </p:spPr>
        <p:txBody>
          <a:bodyPr>
            <a:norm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اَللّٰهُمَّ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إِنِّیْ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مِنَ الْجُوْعِ ،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فَإِ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نَّہُ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بِئْسَ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الضَّجِیْعُ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وَأَعُوْذُبِکَ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الْخَیَانَةِ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SA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فإِنَّھَا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 بِئْسَتِ الْبِطَانَةُ</a:t>
            </a:r>
          </a:p>
          <a:p>
            <a:pPr marL="0" indent="0">
              <a:buNone/>
            </a:pPr>
            <a:br>
              <a:rPr lang="ar-SA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649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2E892-B6D1-854A-8E78-7EC93F8F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F1E1-70F9-FD4D-97F6-A884A8EAC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583738" cy="419548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اَللّٰهُمَّ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إِنِّیْ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أَعُوْذُبِکَ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مِنَ الْجُوْعِ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O Allah! Verily I seek refuge in You from hunger</a:t>
            </a:r>
          </a:p>
        </p:txBody>
      </p:sp>
    </p:spTree>
    <p:extLst>
      <p:ext uri="{BB962C8B-B14F-4D97-AF65-F5344CB8AC3E}">
        <p14:creationId xmlns:p14="http://schemas.microsoft.com/office/powerpoint/2010/main" val="20093376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2E892-B6D1-854A-8E78-7EC93F8F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F1E1-70F9-FD4D-97F6-A884A8EAC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فَإِ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نَّہُ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بِئْسَ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الضَّجِیْعُ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dirty="0">
                <a:latin typeface="Calibri" panose="020F0502020204030204" pitchFamily="34" charset="0"/>
                <a:cs typeface="Calibri" panose="020F0502020204030204" pitchFamily="34" charset="0"/>
              </a:rPr>
              <a:t>Because it is the worst companion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977702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2E892-B6D1-854A-8E78-7EC93F8F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F1E1-70F9-FD4D-97F6-A884A8EAC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وَأَعُوْذُبِکَ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مِنَ </a:t>
            </a: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الْخَیَانَةِ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600" dirty="0"/>
              <a:t>And I seek refuge in You from cheating</a:t>
            </a:r>
          </a:p>
        </p:txBody>
      </p:sp>
    </p:spTree>
    <p:extLst>
      <p:ext uri="{BB962C8B-B14F-4D97-AF65-F5344CB8AC3E}">
        <p14:creationId xmlns:p14="http://schemas.microsoft.com/office/powerpoint/2010/main" val="11159174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2E892-B6D1-854A-8E78-7EC93F8F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F1E1-70F9-FD4D-97F6-A884A8EAC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فإِنَّھَا</a:t>
            </a:r>
            <a:r>
              <a:rPr lang="ar-SA" sz="6000" dirty="0">
                <a:latin typeface="Calibri" panose="020F0502020204030204" pitchFamily="34" charset="0"/>
                <a:cs typeface="Calibri" panose="020F0502020204030204" pitchFamily="34" charset="0"/>
              </a:rPr>
              <a:t> بِئْسَتِ الْبِطَانَةُ</a:t>
            </a:r>
            <a:endParaRPr lang="en-CA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4000" dirty="0">
                <a:latin typeface="Calibri" panose="020F0502020204030204" pitchFamily="34" charset="0"/>
                <a:cs typeface="Calibri" panose="020F0502020204030204" pitchFamily="34" charset="0"/>
              </a:rPr>
              <a:t>Because it is the worst confidante.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302618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2E892-B6D1-854A-8E78-7EC93F8F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12</a:t>
            </a:r>
          </a:p>
        </p:txBody>
      </p:sp>
      <p:pic>
        <p:nvPicPr>
          <p:cNvPr id="1025" name="Picture 1" descr="page58image49050208">
            <a:extLst>
              <a:ext uri="{FF2B5EF4-FFF2-40B4-BE49-F238E27FC236}">
                <a16:creationId xmlns:a16="http://schemas.microsoft.com/office/drawing/2014/main" id="{72D74910-06DA-B146-A5CD-0DA6620BFA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" t="83824" r="56101" b="9926"/>
          <a:stretch/>
        </p:blipFill>
        <p:spPr bwMode="auto">
          <a:xfrm>
            <a:off x="910136" y="2481896"/>
            <a:ext cx="10320202" cy="127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58image49050208">
            <a:extLst>
              <a:ext uri="{FF2B5EF4-FFF2-40B4-BE49-F238E27FC236}">
                <a16:creationId xmlns:a16="http://schemas.microsoft.com/office/drawing/2014/main" id="{E1F654B6-65E4-0845-A5D1-AD355EE822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1" t="9191" r="4599" b="85478"/>
          <a:stretch/>
        </p:blipFill>
        <p:spPr bwMode="auto">
          <a:xfrm>
            <a:off x="910136" y="3543653"/>
            <a:ext cx="10320202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8501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5EA0F-9FD5-A048-68DC-803F18B7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FB50F-F036-C901-EA78-483C713A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اللَّهُمَّ إِنِّي أَعُوذُ بِكَ مِنَ الْعَجْزِ وَالْكَسَلِ، </a:t>
            </a:r>
            <a:endParaRPr lang="en-CA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وَالْجُبْنِ وَالْهَرَمِ والْبُخْلِ، </a:t>
            </a:r>
            <a:endParaRPr lang="en-CA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وَأَعُوذُ بِكَ مِنْ عَذَابِ الْقَبْرِ، </a:t>
            </a:r>
            <a:endParaRPr lang="en-CA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وَمِنْ فِتْنَةِ الْمَحْيَا والْمَمَاتِ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4757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5EA0F-9FD5-A048-68DC-803F18B7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FB50F-F036-C901-EA78-483C713A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اللَّهُمَّ إِنِّي أَعُوذُ بِكَ مِنَ الْعَجْزِ وَالْكَسَلِ،</a:t>
            </a: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O Allah! Verily, I seek refuge in you from incapacity and laziness,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9050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5EA0F-9FD5-A048-68DC-803F18B7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FB50F-F036-C901-EA78-483C713A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وَالْجُبْنِ وَالْهَرَمِ والْبُخْلِ،</a:t>
            </a: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And cowardice and senility and miserliness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5384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5EA0F-9FD5-A048-68DC-803F18B7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FB50F-F036-C901-EA78-483C713A1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52918"/>
            <a:ext cx="10795319" cy="4195481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وَأَعُوذُ بِكَ مِنْ عَذَابِ الْقَبْرِ،</a:t>
            </a: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And I seek refuge in You from the torment of the grave, </a:t>
            </a: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4503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5EA0F-9FD5-A048-68DC-803F18B7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FB50F-F036-C901-EA78-483C713A1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109518" cy="4195481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5400" dirty="0">
                <a:latin typeface="Calibri" panose="020F0502020204030204" pitchFamily="34" charset="0"/>
                <a:cs typeface="Calibri" panose="020F0502020204030204" pitchFamily="34" charset="0"/>
              </a:rPr>
              <a:t>وَمِنْ فِتْنَةِ الْمَحْيَا والْمَمَاتِ</a:t>
            </a:r>
            <a:endParaRPr lang="en-CA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And from the trials and tribulations of life and death.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833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5EA0F-9FD5-A048-68DC-803F18B7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DU’A 13</a:t>
            </a:r>
          </a:p>
        </p:txBody>
      </p:sp>
      <p:pic>
        <p:nvPicPr>
          <p:cNvPr id="1025" name="Picture 1" descr="page58image49058688">
            <a:extLst>
              <a:ext uri="{FF2B5EF4-FFF2-40B4-BE49-F238E27FC236}">
                <a16:creationId xmlns:a16="http://schemas.microsoft.com/office/drawing/2014/main" id="{D4A6EA38-C3D4-3A9E-BC2A-7919D831F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66" t="14523" r="4403" b="70036"/>
          <a:stretch/>
        </p:blipFill>
        <p:spPr bwMode="auto">
          <a:xfrm>
            <a:off x="899686" y="1835589"/>
            <a:ext cx="10392628" cy="312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0535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48286</TotalTime>
  <Words>948</Words>
  <Application>Microsoft Macintosh PowerPoint</Application>
  <PresentationFormat>Widescreen</PresentationFormat>
  <Paragraphs>174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7" baseType="lpstr">
      <vt:lpstr>Arial</vt:lpstr>
      <vt:lpstr>Calibri</vt:lpstr>
      <vt:lpstr>Century Gothic</vt:lpstr>
      <vt:lpstr>Wingdings 3</vt:lpstr>
      <vt:lpstr>Ion</vt:lpstr>
      <vt:lpstr>DU’AS FOR PROTECTION</vt:lpstr>
      <vt:lpstr>DU’A 1</vt:lpstr>
      <vt:lpstr>DU’A 1</vt:lpstr>
      <vt:lpstr>DU’A 2</vt:lpstr>
      <vt:lpstr>DU’A 2</vt:lpstr>
      <vt:lpstr>DU’A 3</vt:lpstr>
      <vt:lpstr>DU’A 3</vt:lpstr>
      <vt:lpstr>DU’A 4</vt:lpstr>
      <vt:lpstr>DU’A 4</vt:lpstr>
      <vt:lpstr>DU’A 5</vt:lpstr>
      <vt:lpstr>DU’A 5</vt:lpstr>
      <vt:lpstr>DU’A 5</vt:lpstr>
      <vt:lpstr>DU’A 5</vt:lpstr>
      <vt:lpstr>DU’A 5</vt:lpstr>
      <vt:lpstr>DU’A 5</vt:lpstr>
      <vt:lpstr>DU’A 6</vt:lpstr>
      <vt:lpstr>DU’A 6</vt:lpstr>
      <vt:lpstr>DU’A 6</vt:lpstr>
      <vt:lpstr>DU’A 6</vt:lpstr>
      <vt:lpstr>DU’A 6</vt:lpstr>
      <vt:lpstr>DU’A 6</vt:lpstr>
      <vt:lpstr>DU’A 7</vt:lpstr>
      <vt:lpstr>DU’A 7</vt:lpstr>
      <vt:lpstr>DU’A 7</vt:lpstr>
      <vt:lpstr>DU’A 7</vt:lpstr>
      <vt:lpstr>DU’A 7</vt:lpstr>
      <vt:lpstr>DU’A 7</vt:lpstr>
      <vt:lpstr>DU’A 8</vt:lpstr>
      <vt:lpstr>DU’A 8</vt:lpstr>
      <vt:lpstr>DU’A 8</vt:lpstr>
      <vt:lpstr>DU’A 8</vt:lpstr>
      <vt:lpstr>DU’A 9</vt:lpstr>
      <vt:lpstr>DU’A 9</vt:lpstr>
      <vt:lpstr>DU’A 9</vt:lpstr>
      <vt:lpstr>DU’A 9</vt:lpstr>
      <vt:lpstr>DU’A 9</vt:lpstr>
      <vt:lpstr>DU’A 9</vt:lpstr>
      <vt:lpstr>DU’A 10</vt:lpstr>
      <vt:lpstr>DU’A 10</vt:lpstr>
      <vt:lpstr>DU’A 10</vt:lpstr>
      <vt:lpstr>DU’A 10</vt:lpstr>
      <vt:lpstr>DU’A 10</vt:lpstr>
      <vt:lpstr>DU’A 10</vt:lpstr>
      <vt:lpstr>DU’A 10</vt:lpstr>
      <vt:lpstr>DU’A 11</vt:lpstr>
      <vt:lpstr>DU’A 11</vt:lpstr>
      <vt:lpstr>DU’A 11</vt:lpstr>
      <vt:lpstr>DU’A 11</vt:lpstr>
      <vt:lpstr>DU’A 11</vt:lpstr>
      <vt:lpstr>DU’A 11</vt:lpstr>
      <vt:lpstr>DU’A 12</vt:lpstr>
      <vt:lpstr>DU’A 12</vt:lpstr>
      <vt:lpstr>DU’A 12</vt:lpstr>
      <vt:lpstr>DU’A 12</vt:lpstr>
      <vt:lpstr>DU’A 12</vt:lpstr>
      <vt:lpstr>DU’A 12</vt:lpstr>
      <vt:lpstr>DU’A 13</vt:lpstr>
      <vt:lpstr>DU’A 13</vt:lpstr>
      <vt:lpstr>DU’A 13</vt:lpstr>
      <vt:lpstr>DU’A 13</vt:lpstr>
      <vt:lpstr>DU’A 13</vt:lpstr>
      <vt:lpstr>DU’A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DU’AS FOR PROTECTION</dc:title>
  <dc:creator>M M</dc:creator>
  <cp:lastModifiedBy>M M</cp:lastModifiedBy>
  <cp:revision>14</cp:revision>
  <dcterms:created xsi:type="dcterms:W3CDTF">2022-01-09T15:53:33Z</dcterms:created>
  <dcterms:modified xsi:type="dcterms:W3CDTF">2022-05-08T17:21:55Z</dcterms:modified>
</cp:coreProperties>
</file>